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84"/>
  </p:notesMasterIdLst>
  <p:handoutMasterIdLst>
    <p:handoutMasterId r:id="rId85"/>
  </p:handoutMasterIdLst>
  <p:sldIdLst>
    <p:sldId id="256" r:id="rId2"/>
    <p:sldId id="368" r:id="rId3"/>
    <p:sldId id="297" r:id="rId4"/>
    <p:sldId id="322" r:id="rId5"/>
    <p:sldId id="365" r:id="rId6"/>
    <p:sldId id="362" r:id="rId7"/>
    <p:sldId id="363" r:id="rId8"/>
    <p:sldId id="336" r:id="rId9"/>
    <p:sldId id="367" r:id="rId10"/>
    <p:sldId id="290" r:id="rId11"/>
    <p:sldId id="323" r:id="rId12"/>
    <p:sldId id="291" r:id="rId13"/>
    <p:sldId id="258" r:id="rId14"/>
    <p:sldId id="358" r:id="rId15"/>
    <p:sldId id="324" r:id="rId16"/>
    <p:sldId id="260" r:id="rId17"/>
    <p:sldId id="319" r:id="rId18"/>
    <p:sldId id="320" r:id="rId19"/>
    <p:sldId id="337" r:id="rId20"/>
    <p:sldId id="360" r:id="rId21"/>
    <p:sldId id="361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9" r:id="rId33"/>
    <p:sldId id="338" r:id="rId34"/>
    <p:sldId id="298" r:id="rId35"/>
    <p:sldId id="299" r:id="rId36"/>
    <p:sldId id="300" r:id="rId37"/>
    <p:sldId id="303" r:id="rId38"/>
    <p:sldId id="312" r:id="rId39"/>
    <p:sldId id="301" r:id="rId40"/>
    <p:sldId id="341" r:id="rId41"/>
    <p:sldId id="339" r:id="rId42"/>
    <p:sldId id="302" r:id="rId43"/>
    <p:sldId id="314" r:id="rId44"/>
    <p:sldId id="359" r:id="rId45"/>
    <p:sldId id="278" r:id="rId46"/>
    <p:sldId id="342" r:id="rId47"/>
    <p:sldId id="280" r:id="rId48"/>
    <p:sldId id="281" r:id="rId49"/>
    <p:sldId id="343" r:id="rId50"/>
    <p:sldId id="292" r:id="rId51"/>
    <p:sldId id="350" r:id="rId52"/>
    <p:sldId id="293" r:id="rId53"/>
    <p:sldId id="282" r:id="rId54"/>
    <p:sldId id="304" r:id="rId55"/>
    <p:sldId id="295" r:id="rId56"/>
    <p:sldId id="294" r:id="rId57"/>
    <p:sldId id="344" r:id="rId58"/>
    <p:sldId id="351" r:id="rId59"/>
    <p:sldId id="296" r:id="rId60"/>
    <p:sldId id="283" r:id="rId61"/>
    <p:sldId id="352" r:id="rId62"/>
    <p:sldId id="345" r:id="rId63"/>
    <p:sldId id="305" r:id="rId64"/>
    <p:sldId id="346" r:id="rId65"/>
    <p:sldId id="284" r:id="rId66"/>
    <p:sldId id="353" r:id="rId67"/>
    <p:sldId id="348" r:id="rId68"/>
    <p:sldId id="306" r:id="rId69"/>
    <p:sldId id="349" r:id="rId70"/>
    <p:sldId id="285" r:id="rId71"/>
    <p:sldId id="355" r:id="rId72"/>
    <p:sldId id="347" r:id="rId73"/>
    <p:sldId id="307" r:id="rId74"/>
    <p:sldId id="286" r:id="rId75"/>
    <p:sldId id="356" r:id="rId76"/>
    <p:sldId id="309" r:id="rId77"/>
    <p:sldId id="287" r:id="rId78"/>
    <p:sldId id="308" r:id="rId79"/>
    <p:sldId id="357" r:id="rId80"/>
    <p:sldId id="288" r:id="rId81"/>
    <p:sldId id="289" r:id="rId82"/>
    <p:sldId id="334" r:id="rId83"/>
  </p:sldIdLst>
  <p:sldSz cx="9144000" cy="6858000" type="screen4x3"/>
  <p:notesSz cx="6858000" cy="9144000"/>
  <p:custDataLst>
    <p:tags r:id="rId8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64" autoAdjust="0"/>
    <p:restoredTop sz="94767" autoAdjust="0"/>
  </p:normalViewPr>
  <p:slideViewPr>
    <p:cSldViewPr>
      <p:cViewPr>
        <p:scale>
          <a:sx n="70" d="100"/>
          <a:sy n="70" d="100"/>
        </p:scale>
        <p:origin x="-1164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C6742-877F-4B8A-9F20-077DA2C56918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AEBE5-3005-4D67-97A1-3C965287E89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18F91-1C97-4649-A692-3306389E74F0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1BF6B-B65A-4A91-9999-AF9C301FB5B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1BF6B-B65A-4A91-9999-AF9C301FB5B4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r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5" name="Sous-titr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1" name="Espace réservé de la date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pour une image 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Espace réservé du titre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1" name="Espace réservé du texte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38E53AD3-22EA-41D5-B0C8-7EEAFCCB73C4}" type="datetimeFigureOut">
              <a:rPr lang="fr-FR" smtClean="0"/>
              <a:pPr/>
              <a:t>17/10/2014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C061C759-04C0-4DC8-A963-33FB983717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>
    <p:wipe dir="d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fr.wikipedia.org/wiki/Fichier:Michelangelos_David.jpg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fr.wikipedia.org/wiki/Fichier:Vesalius_Fabrica_portrait.jpg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fr.wikipedia.org/wiki/Fichier:SahelanthropustchadensisZICA.png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59832" y="533400"/>
            <a:ext cx="5412436" cy="286816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fr-FR" i="1" dirty="0" err="1" smtClean="0">
                <a:solidFill>
                  <a:srgbClr val="7030A0"/>
                </a:solidFill>
              </a:rPr>
              <a:t>Propedeutique</a:t>
            </a:r>
            <a:r>
              <a:rPr lang="fr-FR" i="1" dirty="0" smtClean="0">
                <a:solidFill>
                  <a:srgbClr val="7030A0"/>
                </a:solidFill>
              </a:rPr>
              <a:t> anatomique </a:t>
            </a:r>
            <a:endParaRPr lang="fr-FR" i="1" dirty="0">
              <a:solidFill>
                <a:srgbClr val="7030A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987824" y="3539864"/>
            <a:ext cx="6156176" cy="269744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fr-FR" sz="2000" b="1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fr-FR" sz="2400" b="1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Pr SM BOUKERCHE   		Service  d’Anatomie Appliquée</a:t>
            </a:r>
          </a:p>
          <a:p>
            <a:pPr algn="ctr"/>
            <a:r>
              <a:rPr lang="fr-F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Explorations morpho-fonctionnelles 	EHU Oran</a:t>
            </a:r>
          </a:p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Année Universitaire 2014-2015</a:t>
            </a:r>
          </a:p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endParaRPr lang="fr-FR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>
            <a:norm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Pyramide biologique </a:t>
            </a:r>
            <a:endParaRPr lang="fr-FR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7239000" cy="540300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 roseau pensant 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se situe au sommet de la pyramide biologique</a:t>
            </a:r>
          </a:p>
          <a:p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Hiérarchisation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structurelle : </a:t>
            </a:r>
          </a:p>
          <a:p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Bipédie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Fonctions supérieures du cerveau 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/>
            <a:r>
              <a:rPr lang="fr-F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Langage  </a:t>
            </a:r>
          </a:p>
          <a:p>
            <a:pPr lvl="2">
              <a:buNone/>
            </a:pPr>
            <a:r>
              <a:rPr lang="fr-FR" b="1" dirty="0" smtClean="0">
                <a:latin typeface="Arial" pitchFamily="34" charset="0"/>
                <a:cs typeface="Arial" pitchFamily="34" charset="0"/>
              </a:rPr>
              <a:t>Intelligence </a:t>
            </a:r>
          </a:p>
          <a:p>
            <a:pPr lvl="2">
              <a:buNone/>
            </a:pPr>
            <a:r>
              <a:rPr lang="fr-FR" b="1" dirty="0" smtClean="0">
                <a:latin typeface="Arial" pitchFamily="34" charset="0"/>
                <a:cs typeface="Arial" pitchFamily="34" charset="0"/>
              </a:rPr>
              <a:t>Mémoire </a:t>
            </a:r>
          </a:p>
          <a:p>
            <a:pPr lvl="2">
              <a:buNone/>
            </a:pPr>
            <a:r>
              <a:rPr lang="fr-FR" b="1" dirty="0" smtClean="0">
                <a:latin typeface="Arial" pitchFamily="34" charset="0"/>
                <a:cs typeface="Arial" pitchFamily="34" charset="0"/>
              </a:rPr>
              <a:t>Spécialisation hémisphérique  		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thumb/6/63/Michelangelos_David.jpg/220px-Michelangelos_David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692697"/>
            <a:ext cx="3600400" cy="460851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619672" y="5517232"/>
            <a:ext cx="4824536" cy="115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Homo sapiens </a:t>
            </a: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	David de Michel Ange 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>
            <a:normAutofit/>
          </a:bodyPr>
          <a:lstStyle/>
          <a:p>
            <a:pPr algn="ctr"/>
            <a:r>
              <a:rPr lang="fr-FR" sz="28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Programme de </a:t>
            </a:r>
            <a:r>
              <a:rPr lang="fr-FR" sz="2800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developpement</a:t>
            </a:r>
            <a:r>
              <a:rPr lang="fr-FR" sz="28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sz="2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7239000" cy="525898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Programme phylogénétique  </a:t>
            </a: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Etude de l’évolution des espèces 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Programme ontogénique </a:t>
            </a: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Etude de la formation d’un être vivant </a:t>
            </a: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( de la conception à la naissance ) </a:t>
            </a:r>
          </a:p>
          <a:p>
            <a:pPr>
              <a:buNone/>
            </a:pPr>
            <a:endParaRPr lang="fr-FR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Programme morpho-topographique et fonctionnel</a:t>
            </a: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Etude de la morphologie – de la topographie – de la fonction de l’homme</a:t>
            </a:r>
            <a:r>
              <a:rPr lang="fr-FR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DEFINITIONS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Du grec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 : </a:t>
            </a:r>
            <a:r>
              <a:rPr lang="fr-FR" i="1" u="sng" dirty="0" err="1" smtClean="0">
                <a:latin typeface="Arial" pitchFamily="34" charset="0"/>
                <a:cs typeface="Arial" pitchFamily="34" charset="0"/>
              </a:rPr>
              <a:t>anatomia</a:t>
            </a:r>
            <a:r>
              <a:rPr lang="fr-FR" i="1" u="sng" dirty="0" smtClean="0">
                <a:latin typeface="Arial" pitchFamily="34" charset="0"/>
                <a:cs typeface="Arial" pitchFamily="34" charset="0"/>
              </a:rPr>
              <a:t> ou </a:t>
            </a:r>
            <a:r>
              <a:rPr lang="fr-FR" i="1" u="sng" dirty="0" err="1" smtClean="0">
                <a:latin typeface="Arial" pitchFamily="34" charset="0"/>
                <a:cs typeface="Arial" pitchFamily="34" charset="0"/>
              </a:rPr>
              <a:t>anatome</a:t>
            </a:r>
            <a:r>
              <a:rPr lang="fr-FR" i="1" u="sng" dirty="0" smtClean="0">
                <a:latin typeface="Arial" pitchFamily="34" charset="0"/>
                <a:cs typeface="Arial" pitchFamily="34" charset="0"/>
              </a:rPr>
              <a:t> c'est-à-dire couper à travers ou </a:t>
            </a:r>
            <a:r>
              <a:rPr lang="fr-FR" b="1" i="1" u="sng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disséquer </a:t>
            </a:r>
          </a:p>
          <a:p>
            <a:r>
              <a:rPr lang="fr-FR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Science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qui a pour objet l’étude de la constitution des êtres organisés                          ( </a:t>
            </a:r>
            <a:r>
              <a:rPr lang="fr-FR" b="1" dirty="0" err="1" smtClean="0">
                <a:latin typeface="Arial" pitchFamily="34" charset="0"/>
                <a:cs typeface="Arial" pitchFamily="34" charset="0"/>
              </a:rPr>
              <a:t>Paturet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1951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fr-FR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Science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des structures du corps			 ( </a:t>
            </a:r>
            <a:r>
              <a:rPr lang="fr-FR" b="1" dirty="0" err="1" smtClean="0">
                <a:latin typeface="Arial" pitchFamily="34" charset="0"/>
                <a:cs typeface="Arial" pitchFamily="34" charset="0"/>
              </a:rPr>
              <a:t>Rouvière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)</a:t>
            </a:r>
          </a:p>
          <a:p>
            <a:r>
              <a:rPr lang="fr-FR" dirty="0" smtClean="0"/>
              <a:t>■</a:t>
            </a:r>
            <a:r>
              <a:rPr lang="fr-FR" b="1" i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Science morphologique qui étudie la structure , la forme et les rapports réciproques des organes qui le constituent </a:t>
            </a:r>
            <a:r>
              <a:rPr lang="fr-FR" b="1" i="1" u="sng" dirty="0" smtClean="0">
                <a:latin typeface="Arial" pitchFamily="34" charset="0"/>
                <a:cs typeface="Arial" pitchFamily="34" charset="0"/>
              </a:rPr>
              <a:t>( De Ribet 1961 ) </a:t>
            </a:r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8"/>
            <a:ext cx="7688461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Portrait extrait de la Fabrica">
            <a:hlinkClick r:id="rId2" tooltip="Portrait extrait de la Fabrica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533" y="1052736"/>
            <a:ext cx="2885307" cy="475252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635896" y="476672"/>
            <a:ext cx="4248472" cy="56166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André Vésale 1514 – 1564</a:t>
            </a: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L’Homme de la renaissance 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L’Anatomie : la seule base solide de la science médicale 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fr-FR" sz="2400" b="1" baseline="30000" dirty="0" smtClean="0">
                <a:latin typeface="Arial" pitchFamily="34" charset="0"/>
                <a:cs typeface="Arial" pitchFamily="34" charset="0"/>
              </a:rPr>
              <a:t>ère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 Dissection humaine sur cadavre </a:t>
            </a: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Remise en cause des travaux de Galien 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Histoire de l’anatomie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Avant l’ère chrétienne : Antiquité 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3000  avant J-C 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fr-FR" b="1" u="sng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fr-FR" b="1" u="sng" baseline="30000" dirty="0" smtClean="0">
                <a:latin typeface="Arial" pitchFamily="34" charset="0"/>
                <a:cs typeface="Arial" pitchFamily="34" charset="0"/>
              </a:rPr>
              <a:t>ère</a:t>
            </a:r>
            <a:r>
              <a:rPr lang="fr-FR" b="1" u="sng" dirty="0" smtClean="0">
                <a:latin typeface="Arial" pitchFamily="34" charset="0"/>
                <a:cs typeface="Arial" pitchFamily="34" charset="0"/>
              </a:rPr>
              <a:t> description de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l’anatomie sur papyrus ( cœur –foie sang ) –  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Hyppocrate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fr-FR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Pére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de la médecine    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     (école de Cos ) ( 460-375 avant J-C )                      Il enseigne </a:t>
            </a:r>
            <a:r>
              <a:rPr lang="fr-FR" b="1" u="sng" dirty="0" smtClean="0">
                <a:latin typeface="Arial" pitchFamily="34" charset="0"/>
                <a:cs typeface="Arial" pitchFamily="34" charset="0"/>
              </a:rPr>
              <a:t>l’anatomie superficielle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 en </a:t>
            </a:r>
            <a:r>
              <a:rPr lang="fr-FR" b="1" dirty="0" err="1" smtClean="0">
                <a:latin typeface="Arial" pitchFamily="34" charset="0"/>
                <a:cs typeface="Arial" pitchFamily="34" charset="0"/>
              </a:rPr>
              <a:t>Grêce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antique 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Aristote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( 384-322 avant J-C )                           il utilise pour la 1</a:t>
            </a:r>
            <a:r>
              <a:rPr lang="fr-FR" b="1" baseline="30000" dirty="0" smtClean="0">
                <a:latin typeface="Arial" pitchFamily="34" charset="0"/>
                <a:cs typeface="Arial" pitchFamily="34" charset="0"/>
              </a:rPr>
              <a:t>ère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fois le terme </a:t>
            </a:r>
            <a:r>
              <a:rPr lang="fr-FR" b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anatome</a:t>
            </a:r>
            <a:endParaRPr lang="fr-FR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L’homme est un animal qui se tient debout , qui a deux mains , qui est raisonnable et qui parle . ( bipédie-raison-langage )</a:t>
            </a:r>
            <a:endParaRPr lang="fr-FR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ippocrate sculp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0" y="1196752"/>
            <a:ext cx="2564284" cy="396044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419872" y="404664"/>
            <a:ext cx="4392488" cy="360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err="1" smtClean="0">
                <a:latin typeface="Arial" pitchFamily="34" charset="0"/>
                <a:cs typeface="Arial" pitchFamily="34" charset="0"/>
              </a:rPr>
              <a:t>Hyppocrate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 ( 460– 356 A.JC) 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Il enseigne l’anatomie  dans la </a:t>
            </a:r>
            <a:r>
              <a:rPr lang="fr-FR" sz="2400" b="1" dirty="0" err="1" smtClean="0">
                <a:latin typeface="Arial" pitchFamily="34" charset="0"/>
                <a:cs typeface="Arial" pitchFamily="34" charset="0"/>
              </a:rPr>
              <a:t>grêce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 antique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Description superficielle  </a:t>
            </a:r>
            <a:endParaRPr lang="fr-FR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http://ours.courageux.pagesperso-orange.fr/Aristote_ou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1124744"/>
            <a:ext cx="3552329" cy="5328591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851920" y="476672"/>
            <a:ext cx="4176464" cy="53285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Aristote ( 384-322 A.JC )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/>
              <a:t>  il utilise pour la 1</a:t>
            </a:r>
            <a:r>
              <a:rPr lang="fr-FR" sz="2400" b="1" baseline="30000" dirty="0" smtClean="0"/>
              <a:t>ère</a:t>
            </a:r>
            <a:r>
              <a:rPr lang="fr-FR" sz="2400" b="1" dirty="0" smtClean="0"/>
              <a:t> fois le terme </a:t>
            </a:r>
            <a:r>
              <a:rPr lang="fr-FR" sz="2400" b="1" dirty="0" err="1" smtClean="0"/>
              <a:t>anatome</a:t>
            </a:r>
            <a:endParaRPr lang="fr-FR" sz="2400" b="1" dirty="0" smtClean="0"/>
          </a:p>
          <a:p>
            <a:endParaRPr lang="fr-FR" sz="2400" dirty="0" smtClean="0"/>
          </a:p>
          <a:p>
            <a:r>
              <a:rPr lang="fr-FR" sz="2400" b="1" dirty="0" smtClean="0">
                <a:solidFill>
                  <a:srgbClr val="FF0000"/>
                </a:solidFill>
              </a:rPr>
              <a:t>L’homme est un animal qui se tient debout , qui a deux mains , qui est raisonnable et qui parle . </a:t>
            </a:r>
          </a:p>
          <a:p>
            <a:endParaRPr lang="fr-FR" sz="2400" b="1" dirty="0" smtClean="0"/>
          </a:p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« Homo animal, 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erectum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bimanens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,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rationale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,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loquens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«</a:t>
            </a:r>
            <a:r>
              <a:rPr lang="fr-FR" sz="2400" b="1" dirty="0" smtClean="0"/>
              <a:t> </a:t>
            </a:r>
            <a:endParaRPr lang="fr-FR" sz="2400" dirty="0" smtClean="0"/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172400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260648"/>
            <a:ext cx="7272808" cy="61926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800" b="1" i="1" dirty="0" smtClean="0">
                <a:solidFill>
                  <a:schemeClr val="tx1"/>
                </a:solidFill>
              </a:rPr>
              <a:t>Pour progresser il faut «transgresser, déplacer, </a:t>
            </a:r>
            <a:r>
              <a:rPr lang="fr-FR" sz="4800" b="1" i="1" dirty="0" err="1" smtClean="0">
                <a:solidFill>
                  <a:schemeClr val="tx1"/>
                </a:solidFill>
              </a:rPr>
              <a:t>dépasser,décloisonner</a:t>
            </a:r>
            <a:r>
              <a:rPr lang="fr-FR" sz="4800" b="1" i="1" dirty="0" smtClean="0">
                <a:solidFill>
                  <a:schemeClr val="tx1"/>
                </a:solidFill>
              </a:rPr>
              <a:t> pour faire avancer l’histoire de la connaissance contemporaine dans tous les domaines </a:t>
            </a:r>
            <a:endParaRPr lang="fr-FR" sz="4800" b="1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16672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Branches de l’anatomie humaine 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7239000" cy="5114968"/>
          </a:xfrm>
        </p:spPr>
        <p:txBody>
          <a:bodyPr>
            <a:normAutofit fontScale="92500" lnSpcReduction="20000"/>
          </a:bodyPr>
          <a:lstStyle/>
          <a:p>
            <a:r>
              <a:rPr lang="fr-FR" sz="2800" b="1" dirty="0" smtClean="0">
                <a:latin typeface="Arial" pitchFamily="34" charset="0"/>
                <a:cs typeface="Arial" pitchFamily="34" charset="0"/>
              </a:rPr>
              <a:t>Anatomie macroscopique            </a:t>
            </a:r>
            <a:r>
              <a:rPr lang="fr-FR" sz="2800" b="1" dirty="0" smtClean="0">
                <a:solidFill>
                  <a:schemeClr val="tx2"/>
                </a:solidFill>
                <a:latin typeface="Arial"/>
                <a:cs typeface="Arial"/>
              </a:rPr>
              <a:t>●Anatomie </a:t>
            </a:r>
            <a:r>
              <a:rPr lang="fr-FR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descriptive</a:t>
            </a:r>
          </a:p>
          <a:p>
            <a:r>
              <a:rPr lang="fr-FR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Anatomie topographique</a:t>
            </a:r>
          </a:p>
          <a:p>
            <a:r>
              <a:rPr lang="fr-FR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Anatomie fonctionnelle</a:t>
            </a:r>
          </a:p>
          <a:p>
            <a:r>
              <a:rPr lang="fr-FR" sz="2800" b="1" i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Anatomie radiologique </a:t>
            </a:r>
          </a:p>
          <a:p>
            <a:r>
              <a:rPr lang="fr-FR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Anatomie médico-chirurgicale</a:t>
            </a:r>
          </a:p>
          <a:p>
            <a:r>
              <a:rPr lang="fr-FR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Anatomie comparée</a:t>
            </a:r>
          </a:p>
          <a:p>
            <a:r>
              <a:rPr lang="fr-FR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Anatomie anthropologique</a:t>
            </a:r>
          </a:p>
          <a:p>
            <a:r>
              <a:rPr lang="fr-FR" sz="2800" b="1" dirty="0" smtClean="0">
                <a:latin typeface="Arial" pitchFamily="34" charset="0"/>
                <a:cs typeface="Arial" pitchFamily="34" charset="0"/>
              </a:rPr>
              <a:t>Anatomie du développement </a:t>
            </a:r>
          </a:p>
          <a:p>
            <a:r>
              <a:rPr lang="fr-FR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Anatomie pathologique </a:t>
            </a:r>
          </a:p>
          <a:p>
            <a:r>
              <a:rPr lang="fr-FR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Anatomie artistique</a:t>
            </a:r>
          </a:p>
          <a:p>
            <a:r>
              <a:rPr lang="fr-FR" sz="2800" b="1" dirty="0" smtClean="0">
                <a:latin typeface="Arial" pitchFamily="34" charset="0"/>
                <a:cs typeface="Arial" pitchFamily="34" charset="0"/>
              </a:rPr>
              <a:t>Anatomie microscopique   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Étoile à 5 branches 3"/>
          <p:cNvSpPr/>
          <p:nvPr/>
        </p:nvSpPr>
        <p:spPr>
          <a:xfrm>
            <a:off x="5868144" y="4653136"/>
            <a:ext cx="914400" cy="28803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Étoile à 5 branches 4"/>
          <p:cNvSpPr/>
          <p:nvPr/>
        </p:nvSpPr>
        <p:spPr>
          <a:xfrm>
            <a:off x="5220072" y="6093296"/>
            <a:ext cx="914400" cy="28803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620688"/>
            <a:ext cx="7547868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Branches de l’anatomie humaine </a:t>
            </a:r>
            <a:endParaRPr lang="fr-FR" sz="28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7239000" cy="5186976"/>
          </a:xfrm>
        </p:spPr>
        <p:txBody>
          <a:bodyPr>
            <a:normAutofit/>
          </a:bodyPr>
          <a:lstStyle/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descriptive</a:t>
            </a:r>
            <a:r>
              <a:rPr lang="fr-FR" b="1" dirty="0" smtClean="0"/>
              <a:t> :</a:t>
            </a:r>
            <a:endParaRPr lang="fr-FR" dirty="0" smtClean="0"/>
          </a:p>
          <a:p>
            <a:r>
              <a:rPr lang="fr-FR" b="1" dirty="0" smtClean="0"/>
              <a:t>Etude analytique de la morphologie des organes (forme-dimensions-poids –couleur-consistance – structure-constitution</a:t>
            </a:r>
          </a:p>
          <a:p>
            <a:pPr>
              <a:buNone/>
            </a:pPr>
            <a:r>
              <a:rPr lang="fr-FR" b="1" dirty="0" smtClean="0"/>
              <a:t> </a:t>
            </a:r>
            <a:endParaRPr lang="fr-FR" dirty="0" smtClean="0"/>
          </a:p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topographique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Etude de la division du corps en grandes régions : tête – cou – tronc ( thorax-abdomen-pelvis ) – membre thoracique –membre pelvien 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Branches de l’anatomie humaine 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7239000" cy="5258984"/>
          </a:xfrm>
        </p:spPr>
        <p:txBody>
          <a:bodyPr>
            <a:normAutofit/>
          </a:bodyPr>
          <a:lstStyle/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fonctionnelle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Etude d’une structure anatomique considérée en mouvement pour remplir une fonction  ( mouvement </a:t>
            </a:r>
            <a:r>
              <a:rPr lang="fr-FR" b="1" dirty="0" smtClean="0"/>
              <a:t>d’une </a:t>
            </a:r>
            <a:r>
              <a:rPr lang="fr-FR" b="1" dirty="0" smtClean="0"/>
              <a:t>articulation – déplacement d’un muscle )</a:t>
            </a:r>
          </a:p>
          <a:p>
            <a:endParaRPr lang="fr-FR" b="1" dirty="0" smtClean="0"/>
          </a:p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radiologique 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Etude de l’image  morpho-topographique du corps humain ( organes-vx –nerfs lymphatiques )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Branches de l’anatomie humaine 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7239000" cy="5258984"/>
          </a:xfrm>
        </p:spPr>
        <p:txBody>
          <a:bodyPr>
            <a:normAutofit/>
          </a:bodyPr>
          <a:lstStyle/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médico-chirurgicale 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Anatomie appliquée à la clinique </a:t>
            </a:r>
          </a:p>
          <a:p>
            <a:endParaRPr lang="fr-FR" dirty="0" smtClean="0"/>
          </a:p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 comparée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Anatomie du règne animal et de l’homme</a:t>
            </a:r>
          </a:p>
          <a:p>
            <a:pPr>
              <a:buNone/>
            </a:pPr>
            <a:r>
              <a:rPr lang="fr-FR" b="1" dirty="0" smtClean="0"/>
              <a:t> </a:t>
            </a:r>
            <a:endParaRPr lang="fr-FR" dirty="0" smtClean="0"/>
          </a:p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anthropologique 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Etude des variations morphologiques des races humaines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Branches de l’anatomie humaine 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4744"/>
            <a:ext cx="7239000" cy="5330992"/>
          </a:xfrm>
        </p:spPr>
        <p:txBody>
          <a:bodyPr/>
          <a:lstStyle/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du développement 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Anatomie morphologique de la fécondation à l’âge adulte </a:t>
            </a:r>
          </a:p>
          <a:p>
            <a:endParaRPr lang="fr-FR" b="1" dirty="0" smtClean="0"/>
          </a:p>
          <a:p>
            <a:endParaRPr lang="fr-FR" dirty="0" smtClean="0"/>
          </a:p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pathologique 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Etude des altérations des structures anatomiques </a:t>
            </a:r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Branches de l’anatomie humaine 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7239000" cy="5258984"/>
          </a:xfrm>
        </p:spPr>
        <p:txBody>
          <a:bodyPr/>
          <a:lstStyle/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microscopique 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Etude microscopique cellulaire et tissulaire</a:t>
            </a:r>
          </a:p>
          <a:p>
            <a:endParaRPr lang="fr-FR" b="1" dirty="0" smtClean="0"/>
          </a:p>
          <a:p>
            <a:pPr>
              <a:buNone/>
            </a:pPr>
            <a:r>
              <a:rPr lang="fr-FR" b="1" dirty="0" smtClean="0"/>
              <a:t> </a:t>
            </a:r>
            <a:endParaRPr lang="fr-FR" dirty="0" smtClean="0"/>
          </a:p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Anatomie artistique ou plastique 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Anatomie de la forme extérieure du corps humain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>
            <a:normAutofit/>
          </a:bodyPr>
          <a:lstStyle/>
          <a:p>
            <a:pPr algn="ctr"/>
            <a:r>
              <a:rPr lang="fr-F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Organisation</a:t>
            </a:r>
            <a:endParaRPr lang="fr-FR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7239000" cy="5403000"/>
          </a:xfrm>
        </p:spPr>
        <p:txBody>
          <a:bodyPr/>
          <a:lstStyle/>
          <a:p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Le programme morphologique obéit à un modèle associatif unitaire et fonctionnel  de cellules spécialisées</a:t>
            </a:r>
            <a:r>
              <a:rPr lang="fr-FR" b="1" dirty="0" smtClean="0"/>
              <a:t> :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Cellules  					       Tissus    					     Organes  </a:t>
            </a:r>
          </a:p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Systêmes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				  Appareils </a:t>
            </a:r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/>
          <a:lstStyle/>
          <a:p>
            <a:pPr algn="ctr"/>
            <a:r>
              <a:rPr lang="fr-FR" sz="4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Organisation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7239000" cy="5258984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Niveau cellulaire </a:t>
            </a:r>
            <a:endParaRPr lang="fr-FR" dirty="0" smtClean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Unité structurelle et fonctionnelle de base 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Niveau tissulaire </a:t>
            </a:r>
            <a:endParaRPr lang="fr-FR" dirty="0" smtClean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Ensemble de cellules spécialisées qui visent une 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même fonction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tissus osseux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)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Niveau organique </a:t>
            </a:r>
            <a:endParaRPr lang="fr-FR" dirty="0" smtClean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Ensemble de tissus différents qui vise une même 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fonction spécifique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( foie –cerveau )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Niveau </a:t>
            </a:r>
            <a:r>
              <a:rPr lang="fr-FR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systême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dirty="0" smtClean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Tous les organes ayant une même structure      ( </a:t>
            </a:r>
            <a:r>
              <a:rPr lang="fr-FR" b="1" dirty="0" err="1" smtClean="0">
                <a:latin typeface="Arial" pitchFamily="34" charset="0"/>
                <a:cs typeface="Arial" pitchFamily="34" charset="0"/>
              </a:rPr>
              <a:t>systême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osseux – tissu musculaire ) 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Niveau d’appareil </a:t>
            </a:r>
            <a:endParaRPr lang="fr-FR" dirty="0" smtClean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 Tous les </a:t>
            </a:r>
            <a:r>
              <a:rPr lang="fr-FR" b="1" dirty="0" err="1" smtClean="0">
                <a:latin typeface="Arial" pitchFamily="34" charset="0"/>
                <a:cs typeface="Arial" pitchFamily="34" charset="0"/>
              </a:rPr>
              <a:t>systêmes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qui contribuent à une 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même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fonction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( appareil digestif ) 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596792"/>
          </a:xfrm>
        </p:spPr>
        <p:txBody>
          <a:bodyPr>
            <a:norm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vie de relation           vie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vegetative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852936"/>
            <a:ext cx="7239000" cy="2592288"/>
          </a:xfrm>
        </p:spPr>
        <p:txBody>
          <a:bodyPr>
            <a:normAutofit lnSpcReduction="10000"/>
          </a:bodyPr>
          <a:lstStyle/>
          <a:p>
            <a:r>
              <a:rPr lang="fr-FR" b="1" dirty="0" smtClean="0"/>
              <a:t>Tous les appareils qui sont régis par le </a:t>
            </a:r>
          </a:p>
          <a:p>
            <a:r>
              <a:rPr lang="fr-FR" b="1" dirty="0" smtClean="0"/>
              <a:t>même degré de conscience ( volontaire ) ou d’inconscience ( involontaire )  :  </a:t>
            </a:r>
          </a:p>
          <a:p>
            <a:endParaRPr lang="fr-FR" b="1" dirty="0" smtClean="0"/>
          </a:p>
          <a:p>
            <a:pPr>
              <a:buNone/>
            </a:pPr>
            <a:r>
              <a:rPr lang="fr-FR" b="1" dirty="0" smtClean="0"/>
              <a:t>   </a:t>
            </a:r>
            <a:r>
              <a:rPr lang="fr-FR" b="1" dirty="0" smtClean="0">
                <a:solidFill>
                  <a:schemeClr val="accent1"/>
                </a:solidFill>
              </a:rPr>
              <a:t>Vie de relation </a:t>
            </a:r>
            <a:r>
              <a:rPr lang="fr-FR" b="1" dirty="0" smtClean="0"/>
              <a:t>( conscience , volontaire) </a:t>
            </a:r>
            <a:r>
              <a:rPr lang="fr-FR" b="1" dirty="0" smtClean="0">
                <a:solidFill>
                  <a:schemeClr val="accent1"/>
                </a:solidFill>
              </a:rPr>
              <a:t>Vie végétative </a:t>
            </a:r>
            <a:r>
              <a:rPr lang="fr-FR" b="1" dirty="0" smtClean="0"/>
              <a:t>(inconscience- involontaire )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732696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Plan du cours</a:t>
            </a:r>
            <a:br>
              <a:rPr lang="fr-FR" sz="28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fr-FR" sz="28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fr-FR" sz="2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7239000" cy="5475008"/>
          </a:xfrm>
        </p:spPr>
        <p:txBody>
          <a:bodyPr/>
          <a:lstStyle/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Programmes de développement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Homo-sapiens : banalité biologique 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Pyramide biologique 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Place de l’Anatomie 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Histoire de l’Anatomie (voir cours –histoire )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Branches de l’Anatomie 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Organisation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Méthode d’étude directe et indirecte 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Langage anatomique  ( NA )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Terminologie 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Positions anatomiques de référence 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Axes  de travail 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Plans  </a:t>
            </a: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Termes spécifiques de localisation </a:t>
            </a:r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APPAREIL DE LA VIE DE RELATION</a:t>
            </a:r>
            <a:endParaRPr lang="fr-FR" sz="28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7239000" cy="5475008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Appareil locomoteur</a:t>
            </a:r>
            <a:r>
              <a:rPr lang="fr-FR" b="1" dirty="0" smtClean="0"/>
              <a:t> :</a:t>
            </a:r>
            <a:endParaRPr lang="fr-FR" dirty="0" smtClean="0"/>
          </a:p>
          <a:p>
            <a:r>
              <a:rPr lang="fr-FR" b="1" dirty="0" smtClean="0"/>
              <a:t>	</a:t>
            </a:r>
            <a:r>
              <a:rPr lang="fr-FR" b="1" dirty="0" err="1" smtClean="0"/>
              <a:t>Systême</a:t>
            </a:r>
            <a:r>
              <a:rPr lang="fr-FR" b="1" dirty="0" smtClean="0"/>
              <a:t> squelettique  : les os </a:t>
            </a:r>
            <a:endParaRPr lang="fr-FR" dirty="0" smtClean="0"/>
          </a:p>
          <a:p>
            <a:r>
              <a:rPr lang="fr-FR" b="1" dirty="0" smtClean="0"/>
              <a:t>	</a:t>
            </a:r>
            <a:r>
              <a:rPr lang="fr-FR" b="1" dirty="0" err="1" smtClean="0"/>
              <a:t>Systême</a:t>
            </a:r>
            <a:r>
              <a:rPr lang="fr-FR" b="1" dirty="0" smtClean="0"/>
              <a:t> articulaire     :les jointures </a:t>
            </a:r>
            <a:endParaRPr lang="fr-FR" dirty="0" smtClean="0"/>
          </a:p>
          <a:p>
            <a:r>
              <a:rPr lang="fr-FR" b="1" dirty="0" smtClean="0"/>
              <a:t>	</a:t>
            </a:r>
            <a:r>
              <a:rPr lang="fr-FR" b="1" dirty="0" err="1" smtClean="0"/>
              <a:t>Systême</a:t>
            </a:r>
            <a:r>
              <a:rPr lang="fr-FR" b="1" dirty="0" smtClean="0"/>
              <a:t> musculaire    : muscles 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Appareil nerveux </a:t>
            </a:r>
            <a:endParaRPr lang="fr-FR" dirty="0" smtClean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/>
              <a:t>	</a:t>
            </a:r>
            <a:r>
              <a:rPr lang="fr-FR" b="1" dirty="0" err="1" smtClean="0"/>
              <a:t>Systême</a:t>
            </a:r>
            <a:r>
              <a:rPr lang="fr-FR" b="1" dirty="0" smtClean="0"/>
              <a:t> nerveux cérébro-spinal</a:t>
            </a:r>
            <a:endParaRPr lang="fr-FR" dirty="0" smtClean="0"/>
          </a:p>
          <a:p>
            <a:pPr>
              <a:buNone/>
            </a:pPr>
            <a:r>
              <a:rPr lang="fr-FR" b="1" dirty="0" smtClean="0"/>
              <a:t>	</a:t>
            </a:r>
            <a:endParaRPr lang="fr-FR" dirty="0" smtClean="0"/>
          </a:p>
          <a:p>
            <a:r>
              <a:rPr lang="fr-FR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Appareilsensoriel</a:t>
            </a:r>
            <a:r>
              <a:rPr lang="fr-FR" b="1" dirty="0" smtClean="0"/>
              <a:t>                                               Organes des sens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Appareil de la vie végétative</a:t>
            </a:r>
            <a:endParaRPr lang="fr-FR" sz="28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7239000" cy="2664296"/>
          </a:xfrm>
        </p:spPr>
        <p:txBody>
          <a:bodyPr>
            <a:normAutofit/>
          </a:bodyPr>
          <a:lstStyle/>
          <a:p>
            <a:r>
              <a:rPr lang="fr-FR" b="1" dirty="0" smtClean="0"/>
              <a:t>Appareil circulatoire –cardio-vasculaire </a:t>
            </a:r>
            <a:endParaRPr lang="fr-FR" dirty="0" smtClean="0"/>
          </a:p>
          <a:p>
            <a:r>
              <a:rPr lang="fr-FR" b="1" dirty="0" smtClean="0"/>
              <a:t>Appareil digestif</a:t>
            </a:r>
            <a:endParaRPr lang="fr-FR" dirty="0" smtClean="0"/>
          </a:p>
          <a:p>
            <a:r>
              <a:rPr lang="fr-FR" b="1" dirty="0" smtClean="0"/>
              <a:t>Appareil respiratoire </a:t>
            </a:r>
            <a:endParaRPr lang="fr-FR" dirty="0" smtClean="0"/>
          </a:p>
          <a:p>
            <a:r>
              <a:rPr lang="fr-FR" b="1" dirty="0" smtClean="0"/>
              <a:t>Appareil urinaire </a:t>
            </a:r>
            <a:endParaRPr lang="fr-FR" dirty="0" smtClean="0"/>
          </a:p>
          <a:p>
            <a:r>
              <a:rPr lang="fr-FR" b="1" dirty="0" smtClean="0"/>
              <a:t>Appareil de la génération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444664"/>
          </a:xfrm>
        </p:spPr>
        <p:txBody>
          <a:bodyPr>
            <a:normAutofit/>
          </a:bodyPr>
          <a:lstStyle/>
          <a:p>
            <a:pPr algn="ctr"/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Méthodes d’étude</a:t>
            </a:r>
            <a:endParaRPr lang="fr-FR" sz="28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08720"/>
            <a:ext cx="7239000" cy="5547016"/>
          </a:xfrm>
        </p:spPr>
        <p:txBody>
          <a:bodyPr>
            <a:normAutofit/>
          </a:bodyPr>
          <a:lstStyle/>
          <a:p>
            <a:r>
              <a:rPr lang="fr-FR" b="1" dirty="0" smtClean="0"/>
              <a:t>■ 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Observation directe</a:t>
            </a:r>
            <a:endParaRPr lang="fr-FR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/>
              <a:t>Inspection – mensuration – pesée – palpation – percussion – auscultation – endoscopie( bronchoscopie –rectoscopie )  – dissection</a:t>
            </a:r>
            <a:endParaRPr lang="fr-FR" dirty="0" smtClean="0"/>
          </a:p>
          <a:p>
            <a:r>
              <a:rPr lang="fr-FR" b="1" dirty="0" smtClean="0"/>
              <a:t>■ 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Observation indirecte</a:t>
            </a:r>
            <a:endParaRPr lang="fr-FR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/>
              <a:t>Radiologie conventionnelle –tomodensitométrie – Imagerie par résonance magnétique  Scintigraphie – échographie – moulages – </a:t>
            </a:r>
            <a:r>
              <a:rPr lang="fr-FR" b="1" dirty="0" err="1" smtClean="0"/>
              <a:t>diaphanisation</a:t>
            </a:r>
            <a:r>
              <a:rPr lang="fr-FR" b="1" dirty="0" smtClean="0"/>
              <a:t> – </a:t>
            </a:r>
            <a:r>
              <a:rPr lang="fr-FR" b="1" dirty="0" err="1" smtClean="0"/>
              <a:t>Plastination</a:t>
            </a:r>
            <a:r>
              <a:rPr lang="fr-FR" b="1" dirty="0" smtClean="0"/>
              <a:t> – </a:t>
            </a:r>
            <a:endParaRPr lang="fr-FR" dirty="0" smtClean="0"/>
          </a:p>
          <a:p>
            <a:r>
              <a:rPr lang="fr-FR" b="1" dirty="0" smtClean="0"/>
              <a:t> 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4401071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004048" y="1124744"/>
            <a:ext cx="2880320" cy="5400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Anatomie radiologique par l’image  en IRM </a:t>
            </a:r>
          </a:p>
          <a:p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Coupe sagittale du bassin féminin 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ukerche\Documents\Boukerche\TOSHIBA ARCHIVE\anat-rx-coxo-f00_fichiers\hip14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76672"/>
            <a:ext cx="5126310" cy="604867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436096" y="1412776"/>
            <a:ext cx="2520280" cy="367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dirty="0" smtClean="0">
                <a:latin typeface="Arial" pitchFamily="34" charset="0"/>
                <a:cs typeface="Arial" pitchFamily="34" charset="0"/>
              </a:rPr>
              <a:t>Image radio-anatomique de l’articulation de la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hanche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dirty="0" smtClean="0">
                <a:latin typeface="Arial" pitchFamily="34" charset="0"/>
                <a:cs typeface="Arial" pitchFamily="34" charset="0"/>
              </a:rPr>
              <a:t>( Radiologie conventionnelle )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C:\Users\Boukerche\Documents\Boukerche\TOSHIBA ARCHIVE\anat-rx-coxo-f00_fichiers\hip14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896" y="629072"/>
            <a:ext cx="5126310" cy="604867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rthroscanner du genou. Imag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692696"/>
            <a:ext cx="3995936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067944" y="1628800"/>
            <a:ext cx="4032448" cy="31683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SCANNER 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Image radio-anatomique d’une coupe axiale                  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( transverse du genou)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enou-coronal-fatsat.00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225" y="0"/>
            <a:ext cx="4097338" cy="650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860032" y="1772816"/>
            <a:ext cx="3096344" cy="17281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Arial" pitchFamily="34" charset="0"/>
                <a:cs typeface="Arial" pitchFamily="34" charset="0"/>
              </a:rPr>
              <a:t>IRM</a:t>
            </a:r>
          </a:p>
          <a:p>
            <a:pPr algn="ctr"/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Coupe frontale du genou 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260350"/>
            <a:ext cx="7650163" cy="659765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574379"/>
            <a:ext cx="45434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4556125" y="5746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515938" y="188640"/>
            <a:ext cx="6648350" cy="156966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200" b="1" dirty="0" smtClean="0">
                <a:latin typeface="Arial" pitchFamily="34" charset="0"/>
                <a:cs typeface="Arial" pitchFamily="34" charset="0"/>
              </a:rPr>
              <a:t>							Rappel </a:t>
            </a:r>
            <a:r>
              <a:rPr lang="fr-FR" sz="3200" b="1" dirty="0">
                <a:latin typeface="Arial" pitchFamily="34" charset="0"/>
                <a:cs typeface="Arial" pitchFamily="34" charset="0"/>
              </a:rPr>
              <a:t>anatomique et corrélation échographique (1)</a:t>
            </a:r>
            <a:endParaRPr lang="fr-FR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 flipH="1">
            <a:off x="4427984" y="2780928"/>
            <a:ext cx="2985120" cy="43204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fr-FR"/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7092280" y="2438400"/>
            <a:ext cx="152467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>
                <a:latin typeface="Times New Roman" pitchFamily="18" charset="0"/>
              </a:rPr>
              <a:t>Vessie</a:t>
            </a:r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 flipH="1">
            <a:off x="4644008" y="1988840"/>
            <a:ext cx="2952328" cy="59776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fr-FR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236296" y="1565275"/>
            <a:ext cx="127111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>
                <a:latin typeface="Times New Roman" pitchFamily="18" charset="0"/>
              </a:rPr>
              <a:t>Paroi</a:t>
            </a:r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 flipH="1">
            <a:off x="3419872" y="4293096"/>
            <a:ext cx="3168352" cy="72008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6948265" y="3927475"/>
            <a:ext cx="18167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b="1" dirty="0">
                <a:latin typeface="Arial" pitchFamily="34" charset="0"/>
                <a:cs typeface="Arial" pitchFamily="34" charset="0"/>
              </a:rPr>
              <a:t>Utérus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enou.com/LCAnormal.j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332656"/>
            <a:ext cx="5000625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364088" y="1268760"/>
            <a:ext cx="2880320" cy="367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Arthroscopie du genou :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( voie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endocavitaire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)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Anatomie des ligaments croisés du genou  </a:t>
            </a:r>
          </a:p>
          <a:p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rot="10800000" flipV="1">
            <a:off x="2555776" y="3717032"/>
            <a:ext cx="2664296" cy="288032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isocèle 1"/>
          <p:cNvSpPr/>
          <p:nvPr/>
        </p:nvSpPr>
        <p:spPr>
          <a:xfrm>
            <a:off x="539552" y="476672"/>
            <a:ext cx="3240360" cy="6381328"/>
          </a:xfrm>
          <a:prstGeom prst="triangle">
            <a:avLst>
              <a:gd name="adj" fmla="val 45788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>
            <a:endCxn id="2" idx="2"/>
          </p:cNvCxnSpPr>
          <p:nvPr/>
        </p:nvCxnSpPr>
        <p:spPr>
          <a:xfrm flipH="1">
            <a:off x="539552" y="620688"/>
            <a:ext cx="1440160" cy="62373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>
            <a:stCxn id="2" idx="0"/>
            <a:endCxn id="2" idx="4"/>
          </p:cNvCxnSpPr>
          <p:nvPr/>
        </p:nvCxnSpPr>
        <p:spPr>
          <a:xfrm>
            <a:off x="2023248" y="476672"/>
            <a:ext cx="1756664" cy="63813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>
            <a:stCxn id="2" idx="2"/>
            <a:endCxn id="2" idx="4"/>
          </p:cNvCxnSpPr>
          <p:nvPr/>
        </p:nvCxnSpPr>
        <p:spPr>
          <a:xfrm>
            <a:off x="539552" y="6858000"/>
            <a:ext cx="3240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923928" y="6237312"/>
            <a:ext cx="50405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427984" y="6093296"/>
            <a:ext cx="3672408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Big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bang </a:t>
            </a:r>
            <a:r>
              <a:rPr lang="fr-F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4,5 Milliards</a:t>
            </a:r>
          </a:p>
          <a:p>
            <a:r>
              <a:rPr lang="fr-F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d’années</a:t>
            </a:r>
            <a:endParaRPr lang="fr-FR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779912" y="5589240"/>
            <a:ext cx="43204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55976" y="5229200"/>
            <a:ext cx="3744416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La vie :- 3,8 Milliards d’années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491880" y="4509120"/>
            <a:ext cx="864096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44008" y="4077072"/>
            <a:ext cx="3312368" cy="8640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 vie sort de l’eau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: - 410 </a:t>
            </a: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 millions d’années 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347864" y="3573016"/>
            <a:ext cx="72008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83968" y="3284984"/>
            <a:ext cx="3744416" cy="5040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er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Mammifères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: - 250 millions d’années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2987824" y="2852936"/>
            <a:ext cx="79208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23928" y="2420888"/>
            <a:ext cx="4176464" cy="6480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er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Hominidés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: - 7,5 millions d’années  ( </a:t>
            </a:r>
            <a:r>
              <a:rPr lang="fr-FR" b="1" dirty="0" err="1" smtClean="0">
                <a:latin typeface="Arial" pitchFamily="34" charset="0"/>
                <a:cs typeface="Arial" pitchFamily="34" charset="0"/>
              </a:rPr>
              <a:t>Toumai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)  ( 2002 ) 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2555776" y="1412776"/>
            <a:ext cx="129614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995936" y="1052736"/>
            <a:ext cx="4032448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Homo-</a:t>
            </a:r>
            <a:r>
              <a:rPr lang="fr-FR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érectus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:- 1 6 -300000années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2411760" y="836712"/>
            <a:ext cx="1296144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923928" y="188640"/>
            <a:ext cx="4032448" cy="8640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Homo-sapiens sapiens                      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( homme moderne)</a:t>
            </a: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	-300 000	-100 000 Années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95936" y="1844824"/>
            <a:ext cx="4032448" cy="432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Homo </a:t>
            </a:r>
            <a:r>
              <a:rPr lang="fr-FR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Abilis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- 2,5 Millions -années</a:t>
            </a:r>
            <a:endParaRPr lang="fr-FR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2699792" y="2132856"/>
            <a:ext cx="100811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1331640" y="188640"/>
            <a:ext cx="134644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/>
          <p:cNvCxnSpPr>
            <a:stCxn id="2" idx="2"/>
            <a:endCxn id="2" idx="4"/>
          </p:cNvCxnSpPr>
          <p:nvPr/>
        </p:nvCxnSpPr>
        <p:spPr>
          <a:xfrm>
            <a:off x="539552" y="6858000"/>
            <a:ext cx="32403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384730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0" y="1556792"/>
            <a:ext cx="3168352" cy="4824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Anatomie chirurgicale</a:t>
            </a:r>
          </a:p>
          <a:p>
            <a:endParaRPr lang="fr-FR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Dissection anatomique d’une zone topographique )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36712"/>
            <a:ext cx="3744416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067944" y="908720"/>
            <a:ext cx="4032448" cy="51845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Recherche </a:t>
            </a:r>
            <a:r>
              <a:rPr lang="fr-FR" sz="2400" b="1" dirty="0" err="1" smtClean="0">
                <a:latin typeface="Arial" pitchFamily="34" charset="0"/>
                <a:cs typeface="Arial" pitchFamily="34" charset="0"/>
              </a:rPr>
              <a:t>anatomo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-clinique 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Dissection anatomique d’une zone topographique )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enou.com/lcp/tpclinique.j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71500"/>
            <a:ext cx="7072312" cy="55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952500"/>
            <a:ext cx="444023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788024" y="2420888"/>
            <a:ext cx="3240360" cy="1296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Scintigraphie osseuse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6044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>
            <a:normAutofit/>
          </a:bodyPr>
          <a:lstStyle/>
          <a:p>
            <a:pPr algn="ctr"/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LANGAGE ANATOMIQUE </a:t>
            </a:r>
            <a:endParaRPr lang="fr-FR" sz="28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7239000" cy="5403000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■</a:t>
            </a:r>
            <a:r>
              <a:rPr lang="fr-FR" b="1" i="1" dirty="0" smtClean="0">
                <a:latin typeface="Arial" pitchFamily="34" charset="0"/>
                <a:cs typeface="Arial" pitchFamily="34" charset="0"/>
              </a:rPr>
              <a:t>La </a:t>
            </a:r>
            <a:r>
              <a:rPr lang="fr-FR" b="1" i="1" dirty="0" err="1" smtClean="0">
                <a:latin typeface="Arial" pitchFamily="34" charset="0"/>
                <a:cs typeface="Arial" pitchFamily="34" charset="0"/>
              </a:rPr>
              <a:t>Basiléa</a:t>
            </a:r>
            <a:r>
              <a:rPr lang="fr-FR" b="1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b="1" i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Nomina </a:t>
            </a:r>
            <a:r>
              <a:rPr lang="fr-FR" b="1" i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Anatomica</a:t>
            </a:r>
            <a:r>
              <a:rPr lang="fr-FR" b="1" i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( NA )</a:t>
            </a:r>
          </a:p>
          <a:p>
            <a:endParaRPr lang="fr-FR" dirty="0" smtClean="0"/>
          </a:p>
          <a:p>
            <a:r>
              <a:rPr lang="fr-FR" dirty="0" smtClean="0">
                <a:latin typeface="Arial" pitchFamily="34" charset="0"/>
                <a:cs typeface="Arial" pitchFamily="34" charset="0"/>
              </a:rPr>
              <a:t>Nomenclature unique , commune à tous les pays germanophones ( </a:t>
            </a: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Bâle 1895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Caractéristiques :</a:t>
            </a:r>
          </a:p>
          <a:p>
            <a:r>
              <a:rPr lang="fr-FR" dirty="0" smtClean="0">
                <a:latin typeface="Arial" pitchFamily="34" charset="0"/>
                <a:cs typeface="Arial" pitchFamily="34" charset="0"/>
              </a:rPr>
              <a:t>Le latin comme langue commune </a:t>
            </a:r>
          </a:p>
          <a:p>
            <a:r>
              <a:rPr lang="fr-FR" dirty="0" smtClean="0">
                <a:latin typeface="Arial" pitchFamily="34" charset="0"/>
                <a:cs typeface="Arial" pitchFamily="34" charset="0"/>
              </a:rPr>
              <a:t>Un terme unique pour une structure </a:t>
            </a:r>
          </a:p>
          <a:p>
            <a:r>
              <a:rPr lang="fr-FR" dirty="0" smtClean="0">
                <a:latin typeface="Arial" pitchFamily="34" charset="0"/>
                <a:cs typeface="Arial" pitchFamily="34" charset="0"/>
              </a:rPr>
              <a:t>Préférence donnée aux termes d’origine latine par rapport au grec</a:t>
            </a:r>
          </a:p>
          <a:p>
            <a:r>
              <a:rPr lang="fr-FR" dirty="0" smtClean="0">
                <a:latin typeface="Arial" pitchFamily="34" charset="0"/>
                <a:cs typeface="Arial" pitchFamily="34" charset="0"/>
              </a:rPr>
              <a:t>Suppression des éponymes (qui donne son nom )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Parisiensa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nomina </a:t>
            </a:r>
            <a:r>
              <a:rPr lang="fr-FR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Anatomica</a:t>
            </a:r>
            <a:r>
              <a:rPr lang="fr-F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1997839"/>
            <a:ext cx="69847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i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fr-FR" sz="2400" b="1" i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Parisiensa</a:t>
            </a:r>
            <a:r>
              <a:rPr lang="fr-FR" sz="2400" b="1" i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Nomina </a:t>
            </a:r>
            <a:r>
              <a:rPr lang="fr-FR" sz="2400" b="1" i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anatomica</a:t>
            </a:r>
            <a:r>
              <a:rPr lang="fr-FR" sz="2400" b="1" i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fr-FR" sz="2000" dirty="0" smtClean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/>
                <a:cs typeface="Arial"/>
              </a:rPr>
              <a:t>●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1955 : Congrès de la Fédération internationale des Associations des anatomistes à Paris *                              ( </a:t>
            </a:r>
            <a:r>
              <a:rPr lang="fr-FR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sz="2000" b="1" baseline="30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ère</a:t>
            </a:r>
            <a:r>
              <a:rPr lang="fr-FR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nomenclature anatomique internationale 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fr-FR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/>
                <a:cs typeface="Arial"/>
              </a:rPr>
              <a:t>●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Régulièrement remise à jour et complétée </a:t>
            </a:r>
          </a:p>
          <a:p>
            <a:endParaRPr lang="fr-FR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/>
                <a:cs typeface="Arial"/>
              </a:rPr>
              <a:t>●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Pour une étude anatomique universelle du corps humain , un accord international fût adopté à Paris  pour une 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nomenclature anatomique latine comme langue commune : la Nomina 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Anatomina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( NA ) </a:t>
            </a:r>
            <a:endParaRPr lang="fr-FR" sz="2000" dirty="0" smtClean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fr-FR" b="1" dirty="0" smtClean="0"/>
          </a:p>
          <a:p>
            <a:endParaRPr lang="fr-FR" dirty="0" smtClean="0"/>
          </a:p>
        </p:txBody>
      </p:sp>
    </p:spTree>
  </p:cSld>
  <p:clrMapOvr>
    <a:masterClrMapping/>
  </p:clrMapOvr>
  <p:transition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16672"/>
          </a:xfrm>
        </p:spPr>
        <p:txBody>
          <a:bodyPr>
            <a:normAutofit/>
          </a:bodyPr>
          <a:lstStyle/>
          <a:p>
            <a:pPr algn="ctr"/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Terminologie anatomique </a:t>
            </a:r>
            <a:endParaRPr lang="fr-FR" sz="28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7239000" cy="5403000"/>
          </a:xfrm>
        </p:spPr>
        <p:txBody>
          <a:bodyPr/>
          <a:lstStyle/>
          <a:p>
            <a:r>
              <a:rPr lang="fr-FR" b="1" dirty="0" err="1" smtClean="0">
                <a:solidFill>
                  <a:schemeClr val="accent1"/>
                </a:solidFill>
              </a:rPr>
              <a:t>Terrminologia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b="1" dirty="0" err="1" smtClean="0">
                <a:solidFill>
                  <a:schemeClr val="accent1"/>
                </a:solidFill>
              </a:rPr>
              <a:t>Anatomica</a:t>
            </a:r>
            <a:r>
              <a:rPr lang="fr-FR" b="1" dirty="0" smtClean="0">
                <a:solidFill>
                  <a:schemeClr val="accent1"/>
                </a:solidFill>
              </a:rPr>
              <a:t> (1998) 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■ Nomenclature internationale                     ( 6000 termes latins de référence internationale ) ( 1998 )</a:t>
            </a:r>
          </a:p>
          <a:p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L’anatomie est un vocabulaire , la langue vivante de la médecine et des médecins </a:t>
            </a:r>
            <a:endParaRPr lang="fr-FR" dirty="0" smtClean="0">
              <a:solidFill>
                <a:schemeClr val="accent1"/>
              </a:solidFill>
            </a:endParaRPr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>
            <a:normAutofit/>
          </a:bodyPr>
          <a:lstStyle/>
          <a:p>
            <a:pPr algn="ctr"/>
            <a:r>
              <a:rPr lang="fr-FR" sz="3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Position anatomique</a:t>
            </a:r>
            <a:endParaRPr lang="fr-FR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7239000" cy="5258984"/>
          </a:xfrm>
        </p:spPr>
        <p:txBody>
          <a:bodyPr>
            <a:normAutofit lnSpcReduction="10000"/>
          </a:bodyPr>
          <a:lstStyle/>
          <a:p>
            <a:r>
              <a:rPr lang="fr-FR" b="1" dirty="0" smtClean="0"/>
              <a:t>■ Position anatomique de référence : </a:t>
            </a:r>
          </a:p>
          <a:p>
            <a:endParaRPr lang="fr-FR" b="1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position zéro-anatomique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Sujet debout – vivant – les membres thoraciques pendant le long du corps – la paume de la main tournée en avant – le regard horizontal ( bord inférieur de l’orbite et bord supérieur du méat acoustique externe             				 ( plan de Francfort )</a:t>
            </a:r>
          </a:p>
          <a:p>
            <a:pPr>
              <a:buNone/>
            </a:pPr>
            <a:endParaRPr lang="fr-FR" dirty="0" smtClean="0"/>
          </a:p>
          <a:p>
            <a:r>
              <a:rPr lang="fr-FR" b="1" dirty="0" smtClean="0"/>
              <a:t>■ </a:t>
            </a:r>
            <a:r>
              <a:rPr lang="fr-FR" b="1" dirty="0" smtClean="0">
                <a:solidFill>
                  <a:schemeClr val="accent1"/>
                </a:solidFill>
              </a:rPr>
              <a:t>Position fonctionnelle 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Position la mieux adaptée au corps humain </a:t>
            </a:r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754181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355976" y="0"/>
            <a:ext cx="3528392" cy="6165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/>
              <a:t>Sujet debout – vivant – les membres thoraciques pendant le long du corps – la paume de la main tournée en avant – le regard horizontal                     ( bord inférieur de l’orbite et bord supérieur du méat acoustique externe                  ( plan de Francfort 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19672" y="1556792"/>
            <a:ext cx="2664296" cy="46085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smtClean="0">
                <a:latin typeface="Arial" pitchFamily="34" charset="0"/>
                <a:cs typeface="Arial" pitchFamily="34" charset="0"/>
              </a:rPr>
              <a:t>Position zéro-anatomique de référence  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2276872"/>
            <a:ext cx="7920880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4000" b="1" dirty="0" smtClean="0">
                <a:latin typeface="Arial" pitchFamily="34" charset="0"/>
                <a:cs typeface="Arial" pitchFamily="34" charset="0"/>
              </a:rPr>
              <a:t>Seul parmi les êtres vivants , l’homme s’interroge </a:t>
            </a:r>
            <a:r>
              <a:rPr lang="fr-FR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sur sa nature </a:t>
            </a:r>
            <a:r>
              <a:rPr lang="fr-FR" sz="4000" b="1" dirty="0" smtClean="0">
                <a:latin typeface="Arial" pitchFamily="34" charset="0"/>
                <a:cs typeface="Arial" pitchFamily="34" charset="0"/>
              </a:rPr>
              <a:t>et sur </a:t>
            </a:r>
            <a:r>
              <a:rPr lang="fr-FR" sz="4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 valeur de ses actes .</a:t>
            </a:r>
          </a:p>
        </p:txBody>
      </p:sp>
    </p:spTree>
  </p:cSld>
  <p:clrMapOvr>
    <a:masterClrMapping/>
  </p:clrMapOvr>
  <p:transition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eur\Mes documents\TOSHIBA ARCHIVE\genou27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25772"/>
            <a:ext cx="3744416" cy="573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necteur droit avec flèche 6"/>
          <p:cNvCxnSpPr/>
          <p:nvPr/>
        </p:nvCxnSpPr>
        <p:spPr>
          <a:xfrm>
            <a:off x="3707904" y="1196752"/>
            <a:ext cx="1296144" cy="1588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07904" y="2276872"/>
            <a:ext cx="4032448" cy="18722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Position zéro  anatomique de référence </a:t>
            </a:r>
            <a:endParaRPr lang="fr-FR" sz="3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" y="676275"/>
            <a:ext cx="6932613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eur\Mes documents\TOSHIBA ARCHIVE\genou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404664"/>
            <a:ext cx="4574852" cy="612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076056" y="2204864"/>
            <a:ext cx="2952328" cy="15121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Position la mieux adaptée pour la marche 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C:\Documents and Settings\Administrateur\Mes documents\TOSHIBA ARCHIVE\genou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4574852" cy="6120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Axes anatomiques de référence </a:t>
            </a:r>
            <a:endParaRPr lang="fr-FR" sz="28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Axe du corps</a:t>
            </a:r>
            <a:r>
              <a:rPr lang="fr-FR" b="1" dirty="0" smtClean="0"/>
              <a:t> : il se  définit par la verticale passant par le sommet du crâne   ( vertex ) ; le sujet en position  anatomique  de référence</a:t>
            </a:r>
          </a:p>
          <a:p>
            <a:r>
              <a:rPr lang="fr-FR" b="1" dirty="0" smtClean="0"/>
              <a:t> </a:t>
            </a:r>
            <a:endParaRPr lang="fr-FR" dirty="0" smtClean="0"/>
          </a:p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Axes de la main</a:t>
            </a:r>
            <a:r>
              <a:rPr lang="fr-FR" b="1" dirty="0" smtClean="0"/>
              <a:t> : correspond à l’axe longitudinal passant par le 3</a:t>
            </a:r>
            <a:r>
              <a:rPr lang="fr-FR" b="1" baseline="30000" dirty="0" smtClean="0"/>
              <a:t>ème</a:t>
            </a:r>
            <a:r>
              <a:rPr lang="fr-FR" b="1" dirty="0" smtClean="0"/>
              <a:t> doigt </a:t>
            </a:r>
          </a:p>
          <a:p>
            <a:r>
              <a:rPr lang="fr-FR" b="1" dirty="0" smtClean="0"/>
              <a:t> </a:t>
            </a:r>
            <a:endParaRPr lang="fr-FR" dirty="0" smtClean="0"/>
          </a:p>
          <a:p>
            <a:r>
              <a:rPr lang="fr-FR" b="1" dirty="0" smtClean="0"/>
              <a:t>■</a:t>
            </a:r>
            <a:r>
              <a:rPr lang="fr-FR" b="1" dirty="0" smtClean="0">
                <a:solidFill>
                  <a:schemeClr val="accent1"/>
                </a:solidFill>
              </a:rPr>
              <a:t>Axe du pied</a:t>
            </a:r>
            <a:r>
              <a:rPr lang="fr-FR" b="1" dirty="0" smtClean="0"/>
              <a:t> : correspond à l’axe longitudinal passant par le 2</a:t>
            </a:r>
            <a:r>
              <a:rPr lang="fr-FR" b="1" baseline="30000" dirty="0" smtClean="0"/>
              <a:t>ème</a:t>
            </a:r>
            <a:r>
              <a:rPr lang="fr-FR" b="1" dirty="0" smtClean="0"/>
              <a:t> orteil </a:t>
            </a:r>
            <a:endParaRPr lang="fr-FR" dirty="0" smtClean="0"/>
          </a:p>
          <a:p>
            <a:r>
              <a:rPr lang="fr-FR" dirty="0" smtClean="0"/>
              <a:t> </a:t>
            </a:r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Boukerche\Pictures\img0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9728"/>
            <a:ext cx="4443984" cy="663854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131840" y="764704"/>
            <a:ext cx="4680520" cy="33123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Axe du corps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passant par le sommet du crâne ( Vertex= 1 ) et le centre de gravité ( G ) du corps au niveau du bassin osseux </a:t>
            </a:r>
          </a:p>
          <a:p>
            <a:endParaRPr lang="fr-FR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Vue en profil droit 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rot="5400000">
            <a:off x="-1800708" y="3248980"/>
            <a:ext cx="6192688" cy="216024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339752" y="4149080"/>
            <a:ext cx="5472608" cy="25202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i="1" dirty="0" smtClean="0">
                <a:latin typeface="Arial" pitchFamily="34" charset="0"/>
                <a:cs typeface="Arial" pitchFamily="34" charset="0"/>
              </a:rPr>
              <a:t>1- Vertex</a:t>
            </a:r>
          </a:p>
          <a:p>
            <a:r>
              <a:rPr lang="fr-FR" b="1" i="1" dirty="0" smtClean="0">
                <a:latin typeface="Arial" pitchFamily="34" charset="0"/>
                <a:cs typeface="Arial" pitchFamily="34" charset="0"/>
              </a:rPr>
              <a:t>2-Centre de gravité de la tête </a:t>
            </a:r>
          </a:p>
          <a:p>
            <a:r>
              <a:rPr lang="fr-FR" b="1" i="1" dirty="0" smtClean="0">
                <a:latin typeface="Arial" pitchFamily="34" charset="0"/>
                <a:cs typeface="Arial" pitchFamily="34" charset="0"/>
              </a:rPr>
              <a:t>H Plan horizontal</a:t>
            </a:r>
          </a:p>
          <a:p>
            <a:r>
              <a:rPr lang="fr-FR" b="1" i="1" dirty="0" smtClean="0">
                <a:latin typeface="Arial" pitchFamily="34" charset="0"/>
                <a:cs typeface="Arial" pitchFamily="34" charset="0"/>
              </a:rPr>
              <a:t>C6 : vertèbre cervicale C6</a:t>
            </a:r>
          </a:p>
          <a:p>
            <a:r>
              <a:rPr lang="fr-FR" b="1" i="1" dirty="0" smtClean="0">
                <a:latin typeface="Arial" pitchFamily="34" charset="0"/>
                <a:cs typeface="Arial" pitchFamily="34" charset="0"/>
              </a:rPr>
              <a:t>L1: vertèbre lombaire L1 </a:t>
            </a:r>
          </a:p>
          <a:p>
            <a:r>
              <a:rPr lang="fr-FR" b="1" i="1" dirty="0" smtClean="0">
                <a:latin typeface="Arial" pitchFamily="34" charset="0"/>
                <a:cs typeface="Arial" pitchFamily="34" charset="0"/>
              </a:rPr>
              <a:t>2: sacrum </a:t>
            </a:r>
          </a:p>
          <a:p>
            <a:r>
              <a:rPr lang="fr-FR" b="1" i="1" dirty="0" smtClean="0">
                <a:latin typeface="Arial" pitchFamily="34" charset="0"/>
                <a:cs typeface="Arial" pitchFamily="34" charset="0"/>
              </a:rPr>
              <a:t>G : centre de gravité du corps </a:t>
            </a:r>
            <a:endParaRPr lang="fr-FR" b="1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oukerche\Pictures\img07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467544" y="260648"/>
            <a:ext cx="4316684" cy="640871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283968" y="1124744"/>
            <a:ext cx="3672408" cy="26642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800" b="1" dirty="0" smtClean="0">
                <a:latin typeface="Arial" pitchFamily="34" charset="0"/>
                <a:cs typeface="Arial" pitchFamily="34" charset="0"/>
              </a:rPr>
              <a:t>Axe de la main droite passant par le 3</a:t>
            </a:r>
            <a:r>
              <a:rPr lang="fr-FR" sz="2800" b="1" baseline="30000" dirty="0" smtClean="0">
                <a:latin typeface="Arial" pitchFamily="34" charset="0"/>
                <a:cs typeface="Arial" pitchFamily="34" charset="0"/>
              </a:rPr>
              <a:t>ème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 doigt 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rot="5400000">
            <a:off x="251520" y="2708920"/>
            <a:ext cx="5328592" cy="864096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Jointures-024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404665"/>
            <a:ext cx="7632700" cy="417646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95536" y="5013176"/>
            <a:ext cx="7128792" cy="12241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Axe du pied passant par le 2</a:t>
            </a:r>
            <a:r>
              <a:rPr lang="fr-FR" sz="2800" b="1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ème</a:t>
            </a:r>
            <a:r>
              <a:rPr lang="fr-F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orteil </a:t>
            </a:r>
            <a:endParaRPr lang="fr-FR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rot="5400000">
            <a:off x="719572" y="2672916"/>
            <a:ext cx="2016224" cy="648072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" y="676275"/>
            <a:ext cx="6932613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" y="676275"/>
            <a:ext cx="6932613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620688"/>
            <a:ext cx="6932613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0" y="5733256"/>
            <a:ext cx="8172400" cy="11247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 Les Axes de références du corps ( Axe vertical – transversal – sagittal )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39952" y="4221088"/>
            <a:ext cx="1800200" cy="1008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Axes du corps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ukerche\Pictures\img0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0"/>
            <a:ext cx="4502198" cy="6597352"/>
          </a:xfrm>
          <a:prstGeom prst="rect">
            <a:avLst/>
          </a:prstGeom>
          <a:noFill/>
        </p:spPr>
      </p:pic>
      <p:cxnSp>
        <p:nvCxnSpPr>
          <p:cNvPr id="4" name="Connecteur droit avec flèche 3"/>
          <p:cNvCxnSpPr/>
          <p:nvPr/>
        </p:nvCxnSpPr>
        <p:spPr>
          <a:xfrm rot="5400000">
            <a:off x="-216532" y="3392996"/>
            <a:ext cx="5760640" cy="7200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>
            <a:off x="1331640" y="2420888"/>
            <a:ext cx="2736304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rot="16200000" flipH="1">
            <a:off x="1187624" y="908720"/>
            <a:ext cx="2808312" cy="2808312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779912" y="4293096"/>
            <a:ext cx="4176464" cy="17281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Les axes du corps </a:t>
            </a: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Vertical – transverse - sagittal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972011"/>
            <a:ext cx="7776864" cy="44012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fr-FR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3600" b="1" dirty="0" smtClean="0">
                <a:latin typeface="Arial" pitchFamily="34" charset="0"/>
                <a:cs typeface="Arial" pitchFamily="34" charset="0"/>
              </a:rPr>
              <a:t>La question  propre à l’homme est au cœur de la problématique philosophique depuis des millénaires , revisitée par des données croisées de la </a:t>
            </a:r>
            <a:r>
              <a:rPr lang="fr-FR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théorie de l’évolution </a:t>
            </a:r>
            <a:r>
              <a:rPr lang="fr-FR" sz="3600" b="1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fr-FR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de la génétique</a:t>
            </a:r>
            <a:r>
              <a:rPr lang="fr-FR" sz="3600" b="1" dirty="0" smtClean="0">
                <a:latin typeface="Arial" pitchFamily="34" charset="0"/>
                <a:cs typeface="Arial" pitchFamily="34" charset="0"/>
              </a:rPr>
              <a:t> et des </a:t>
            </a:r>
            <a:r>
              <a:rPr lang="fr-FR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sciences cognitives </a:t>
            </a:r>
            <a:endParaRPr lang="fr-FR" sz="3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>
            <a:normAutofit/>
          </a:bodyPr>
          <a:lstStyle/>
          <a:p>
            <a:pPr algn="ctr"/>
            <a:r>
              <a:rPr lang="fr-FR" sz="3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Plans de référence</a:t>
            </a:r>
            <a:endParaRPr lang="fr-FR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4744"/>
            <a:ext cx="7239000" cy="5330992"/>
          </a:xfrm>
        </p:spPr>
        <p:txBody>
          <a:bodyPr/>
          <a:lstStyle/>
          <a:p>
            <a:r>
              <a:rPr lang="fr-FR" b="1" dirty="0" smtClean="0"/>
              <a:t>■</a:t>
            </a:r>
            <a:r>
              <a:rPr lang="fr-FR" sz="3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Plan sagittal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b="1" dirty="0" smtClean="0"/>
              <a:t>Vertical – </a:t>
            </a:r>
            <a:r>
              <a:rPr lang="fr-FR" b="1" dirty="0" err="1" smtClean="0"/>
              <a:t>antéro-postérieur</a:t>
            </a:r>
            <a:r>
              <a:rPr lang="fr-FR" b="1" dirty="0" smtClean="0"/>
              <a:t>  ( Longueur – épaisseur )</a:t>
            </a:r>
            <a:endParaRPr lang="fr-FR" dirty="0" smtClean="0"/>
          </a:p>
          <a:p>
            <a:r>
              <a:rPr lang="fr-FR" b="1" dirty="0" smtClean="0"/>
              <a:t>Il partage le corps en partie droite et gauche </a:t>
            </a:r>
            <a:endParaRPr lang="fr-FR" dirty="0" smtClean="0"/>
          </a:p>
          <a:p>
            <a:r>
              <a:rPr lang="fr-FR" b="1" dirty="0" smtClean="0"/>
              <a:t>Plan sagittal médian et paramédian</a:t>
            </a:r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823913"/>
            <a:ext cx="7113587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76672"/>
            <a:ext cx="4116090" cy="638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851920" y="620688"/>
            <a:ext cx="4176464" cy="6237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Plan vertical d’avant en arrière </a:t>
            </a:r>
          </a:p>
          <a:p>
            <a:endParaRPr lang="fr-FR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Plan définissant :</a:t>
            </a:r>
          </a:p>
          <a:p>
            <a:endParaRPr lang="fr-FR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/>
                <a:cs typeface="Arial"/>
              </a:rPr>
              <a:t>●</a:t>
            </a:r>
            <a:r>
              <a:rPr lang="fr-FR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Sur la ligne médiane 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		     ( plan sagittal médian ) avec un côté droit et un côté gauche .</a:t>
            </a:r>
          </a:p>
          <a:p>
            <a:endParaRPr lang="fr-FR" sz="2000" b="1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oukerche\Pictures\img0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332656"/>
            <a:ext cx="5972120" cy="604867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923928" y="2088232"/>
            <a:ext cx="4176464" cy="28529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/>
                <a:cs typeface="Arial"/>
              </a:rPr>
              <a:t>●</a:t>
            </a:r>
            <a:r>
              <a:rPr lang="fr-F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D’un côté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		                  ( plan sagittal paramédian ) avec un espace médian ou interne en dedans et un espace latéral ou externe  en dehors .</a:t>
            </a:r>
          </a:p>
          <a:p>
            <a:endParaRPr lang="fr-F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2771800" y="2780928"/>
            <a:ext cx="936104" cy="648072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rot="10800000" flipV="1">
            <a:off x="467544" y="3356992"/>
            <a:ext cx="1368152" cy="864096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92696"/>
            <a:ext cx="7992888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16672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Plans de référence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7239000" cy="5258984"/>
          </a:xfrm>
        </p:spPr>
        <p:txBody>
          <a:bodyPr/>
          <a:lstStyle/>
          <a:p>
            <a:r>
              <a:rPr lang="fr-FR" b="1" dirty="0" smtClean="0"/>
              <a:t>■</a:t>
            </a:r>
            <a:r>
              <a:rPr lang="fr-FR" sz="3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Plan frontal ( coronal )</a:t>
            </a:r>
          </a:p>
          <a:p>
            <a:endParaRPr lang="fr-FR" b="1" dirty="0" smtClean="0"/>
          </a:p>
          <a:p>
            <a:endParaRPr lang="fr-FR" dirty="0" smtClean="0"/>
          </a:p>
          <a:p>
            <a:r>
              <a:rPr lang="fr-FR" b="1" dirty="0" smtClean="0"/>
              <a:t>Vertical – bilatéral ( longueur – largeur )</a:t>
            </a:r>
            <a:endParaRPr lang="fr-FR" dirty="0" smtClean="0"/>
          </a:p>
          <a:p>
            <a:r>
              <a:rPr lang="fr-FR" b="1" dirty="0" smtClean="0"/>
              <a:t>IL partage le corps en partie ventrale et dorsale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823913"/>
            <a:ext cx="7113587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3816424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067944" y="0"/>
            <a:ext cx="4104456" cy="6669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Plan frontal ou coronal    (Vertical de droite à gauche)</a:t>
            </a:r>
          </a:p>
          <a:p>
            <a:pPr algn="ctr"/>
            <a:endParaRPr lang="fr-FR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Plan parallèle au front </a:t>
            </a:r>
          </a:p>
          <a:p>
            <a:endParaRPr lang="fr-FR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Plan définissant un espace antérieur  ou ventral , en avant, et un espace postérieur ou dorsal ,en arrière  .  </a:t>
            </a:r>
            <a:endParaRPr lang="fr-FR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Boukerche\Pictures\img07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406732" y="185556"/>
            <a:ext cx="5256584" cy="684692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03848" y="332656"/>
            <a:ext cx="4680520" cy="26642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Plan frontal ( coronal ) </a:t>
            </a: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Partage du corps en une partie ventrale ( antérieure ) et dorsale ( postérieure )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rot="16200000" flipV="1">
            <a:off x="179512" y="476672"/>
            <a:ext cx="1368152" cy="79208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rot="16200000" flipH="1">
            <a:off x="1943708" y="3753036"/>
            <a:ext cx="1944216" cy="115212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51920" y="5085184"/>
            <a:ext cx="864096" cy="7200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Arial" pitchFamily="34" charset="0"/>
                <a:cs typeface="Arial" pitchFamily="34" charset="0"/>
              </a:rPr>
              <a:t>V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624" y="260648"/>
            <a:ext cx="648072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atin typeface="Arial" pitchFamily="34" charset="0"/>
                <a:cs typeface="Arial" pitchFamily="34" charset="0"/>
              </a:rPr>
              <a:t>D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76672"/>
            <a:ext cx="4796557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004048" y="0"/>
            <a:ext cx="3888432" cy="6381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052736"/>
            <a:ext cx="3384375" cy="378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1052736"/>
            <a:ext cx="74168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 smtClean="0">
                <a:latin typeface="Arial" pitchFamily="34" charset="0"/>
                <a:cs typeface="Arial" pitchFamily="34" charset="0"/>
              </a:rPr>
              <a:t>Nous sommes en tant qu’</a:t>
            </a:r>
            <a:r>
              <a:rPr lang="fr-F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Homo-sapiens 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d’une </a:t>
            </a:r>
            <a:r>
              <a:rPr lang="fr-FR" sz="2800" b="1" dirty="0" err="1" smtClean="0">
                <a:latin typeface="Arial" pitchFamily="34" charset="0"/>
                <a:cs typeface="Arial" pitchFamily="34" charset="0"/>
              </a:rPr>
              <a:t>afligeante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 banalité biologique .</a:t>
            </a:r>
          </a:p>
          <a:p>
            <a:endParaRPr lang="fr-FR" sz="2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Sur le plan génétique 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, notre proximité avec les grands singes est considérable .</a:t>
            </a:r>
          </a:p>
          <a:p>
            <a:endParaRPr lang="fr-FR" sz="28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800" b="1" dirty="0" smtClean="0">
                <a:latin typeface="Arial" pitchFamily="34" charset="0"/>
                <a:cs typeface="Arial" pitchFamily="34" charset="0"/>
              </a:rPr>
              <a:t>Elle atteint </a:t>
            </a:r>
            <a:r>
              <a:rPr lang="fr-F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98,7% 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avec le </a:t>
            </a:r>
            <a:r>
              <a:rPr lang="fr-FR" sz="2800" b="1" dirty="0" err="1" smtClean="0">
                <a:latin typeface="Arial" pitchFamily="34" charset="0"/>
                <a:cs typeface="Arial" pitchFamily="34" charset="0"/>
              </a:rPr>
              <a:t>schimpanzé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 , elle est encore de 80% avec la souris 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>
            <a:normAutofit/>
          </a:bodyPr>
          <a:lstStyle/>
          <a:p>
            <a:pPr algn="ctr"/>
            <a:r>
              <a:rPr lang="fr-FR" sz="3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Plans de référence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7239000" cy="5186976"/>
          </a:xfrm>
        </p:spPr>
        <p:txBody>
          <a:bodyPr/>
          <a:lstStyle/>
          <a:p>
            <a:r>
              <a:rPr lang="fr-FR" sz="3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■Plan horizontal</a:t>
            </a:r>
          </a:p>
          <a:p>
            <a:endParaRPr lang="fr-FR" b="1" dirty="0" smtClean="0"/>
          </a:p>
          <a:p>
            <a:endParaRPr lang="fr-FR" dirty="0" smtClean="0"/>
          </a:p>
          <a:p>
            <a:r>
              <a:rPr lang="fr-FR" b="1" dirty="0" smtClean="0"/>
              <a:t>Horizontal ( largeur – épaisseur )</a:t>
            </a:r>
            <a:endParaRPr lang="fr-FR" dirty="0" smtClean="0"/>
          </a:p>
          <a:p>
            <a:r>
              <a:rPr lang="fr-FR" b="1" dirty="0" smtClean="0"/>
              <a:t>Il partage le corps en partie supérieure et inférieure</a:t>
            </a:r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823913"/>
            <a:ext cx="7113587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332656"/>
            <a:ext cx="3803675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923928" y="0"/>
            <a:ext cx="4104456" cy="6237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Plan transversal ou horizontal</a:t>
            </a:r>
          </a:p>
          <a:p>
            <a:endParaRPr lang="fr-FR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Plan parallèle au sol </a:t>
            </a:r>
          </a:p>
          <a:p>
            <a:endParaRPr lang="fr-FR" sz="2000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Plan définissant un plan supérieur ou </a:t>
            </a:r>
            <a:r>
              <a:rPr lang="fr-FR" sz="2000" b="1" dirty="0" err="1" smtClean="0">
                <a:latin typeface="Arial" pitchFamily="34" charset="0"/>
                <a:cs typeface="Arial" pitchFamily="34" charset="0"/>
              </a:rPr>
              <a:t>crânial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, au dessus et un  plan inférieur ou caudal , au dessous .</a:t>
            </a:r>
            <a:endParaRPr lang="fr-FR" sz="20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2987824" y="1196752"/>
            <a:ext cx="0" cy="144016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987824" y="4293096"/>
            <a:ext cx="0" cy="158417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ukerche\Pictures\img0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 flipH="1" flipV="1">
            <a:off x="-297123" y="1097324"/>
            <a:ext cx="6237312" cy="528404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707904" y="260648"/>
            <a:ext cx="4320480" cy="1800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Plan horizontal: </a:t>
            </a:r>
          </a:p>
          <a:p>
            <a:r>
              <a:rPr lang="fr-FR" sz="2400" b="1" dirty="0" smtClean="0">
                <a:latin typeface="Arial" pitchFamily="34" charset="0"/>
                <a:cs typeface="Arial" pitchFamily="34" charset="0"/>
              </a:rPr>
              <a:t>Partage du corps en une partie supérieure et inférieure 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rot="5400000" flipH="1" flipV="1">
            <a:off x="1476450" y="907926"/>
            <a:ext cx="1440160" cy="158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rot="5400000">
            <a:off x="-94034" y="5646762"/>
            <a:ext cx="1700808" cy="158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555776" y="260648"/>
            <a:ext cx="57606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ln>
                  <a:solidFill>
                    <a:schemeClr val="tx1"/>
                  </a:solidFill>
                </a:ln>
                <a:latin typeface="Arial" pitchFamily="34" charset="0"/>
                <a:cs typeface="Arial" pitchFamily="34" charset="0"/>
              </a:rPr>
              <a:t>S</a:t>
            </a:r>
            <a:endParaRPr lang="fr-FR" sz="2400" b="1" dirty="0">
              <a:ln>
                <a:solidFill>
                  <a:schemeClr val="tx1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5616" y="6021288"/>
            <a:ext cx="648072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endParaRPr lang="fr-FR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>
            <a:normAutofit/>
          </a:bodyPr>
          <a:lstStyle/>
          <a:p>
            <a:pPr algn="ctr"/>
            <a:r>
              <a:rPr lang="fr-FR" sz="3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Termes de localisation</a:t>
            </a:r>
            <a:endParaRPr lang="fr-FR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7239000" cy="5403000"/>
          </a:xfrm>
        </p:spPr>
        <p:txBody>
          <a:bodyPr>
            <a:normAutofit fontScale="77500" lnSpcReduction="20000"/>
          </a:bodyPr>
          <a:lstStyle/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Ils permettent de définir et de situer un élément anatomique par rapport à un autre </a:t>
            </a:r>
          </a:p>
          <a:p>
            <a:r>
              <a:rPr lang="fr-FR" b="1" dirty="0" smtClean="0"/>
              <a:t> </a:t>
            </a:r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Axial</a:t>
            </a:r>
            <a:r>
              <a:rPr lang="fr-FR" b="1" dirty="0" smtClean="0"/>
              <a:t>	     : situé dans l’axe du corps 					</a:t>
            </a:r>
            <a:endParaRPr lang="fr-FR" dirty="0" smtClean="0"/>
          </a:p>
          <a:p>
            <a:r>
              <a:rPr lang="fr-FR" b="1" dirty="0" err="1" smtClean="0">
                <a:solidFill>
                  <a:schemeClr val="accent1"/>
                </a:solidFill>
              </a:rPr>
              <a:t>Abaxial</a:t>
            </a:r>
            <a:r>
              <a:rPr lang="fr-FR" b="1" dirty="0" smtClean="0"/>
              <a:t>      : situé en dehors de l’axe du corps</a:t>
            </a:r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Interne</a:t>
            </a:r>
            <a:r>
              <a:rPr lang="fr-FR" b="1" dirty="0" smtClean="0"/>
              <a:t>      : regarder à l’intérieur d’une cavité ou d’un viscère</a:t>
            </a:r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Externe</a:t>
            </a:r>
            <a:r>
              <a:rPr lang="fr-FR" b="1" dirty="0" smtClean="0"/>
              <a:t>     : regarder à l’extérieur d’une cavité ou d’un viscère</a:t>
            </a:r>
            <a:endParaRPr lang="fr-FR" dirty="0" smtClean="0"/>
          </a:p>
          <a:p>
            <a:r>
              <a:rPr lang="fr-FR" b="1" dirty="0" err="1" smtClean="0">
                <a:solidFill>
                  <a:schemeClr val="accent1"/>
                </a:solidFill>
              </a:rPr>
              <a:t>Crânial</a:t>
            </a:r>
            <a:r>
              <a:rPr lang="fr-FR" b="1" dirty="0" smtClean="0"/>
              <a:t>      : proche de l’extrémité supérieure du tronc</a:t>
            </a:r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Cauda</a:t>
            </a:r>
            <a:r>
              <a:rPr lang="fr-FR" b="1" dirty="0" smtClean="0"/>
              <a:t>l      : proche de l’extrémité inférieure e du tronc             	</a:t>
            </a:r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Proximal</a:t>
            </a:r>
            <a:r>
              <a:rPr lang="fr-FR" b="1" dirty="0" smtClean="0"/>
              <a:t>   : proche de la racine du membre</a:t>
            </a:r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Distal</a:t>
            </a:r>
            <a:r>
              <a:rPr lang="fr-FR" b="1" dirty="0" smtClean="0"/>
              <a:t>        : proche de l’extrémité du membre</a:t>
            </a:r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Médial</a:t>
            </a:r>
            <a:r>
              <a:rPr lang="fr-FR" b="1" dirty="0" smtClean="0"/>
              <a:t>       : situé près du plan sagittal médian</a:t>
            </a:r>
            <a:endParaRPr lang="fr-FR" dirty="0" smtClean="0"/>
          </a:p>
          <a:p>
            <a:r>
              <a:rPr lang="fr-FR" b="1" dirty="0" smtClean="0">
                <a:solidFill>
                  <a:schemeClr val="accent1"/>
                </a:solidFill>
              </a:rPr>
              <a:t>Latéral</a:t>
            </a:r>
            <a:r>
              <a:rPr lang="fr-FR" b="1" dirty="0" smtClean="0"/>
              <a:t>      : éloigné du plan sagittal médial 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550" y="695325"/>
            <a:ext cx="6437313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ukerche\Pictures\img0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4809067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076056" y="476672"/>
            <a:ext cx="2808312" cy="6120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1--</a:t>
            </a:r>
            <a:r>
              <a:rPr lang="fr-FR" b="1" dirty="0" err="1" smtClean="0">
                <a:latin typeface="Arial" pitchFamily="34" charset="0"/>
                <a:cs typeface="Arial" pitchFamily="34" charset="0"/>
              </a:rPr>
              <a:t>Crânial</a:t>
            </a:r>
            <a:r>
              <a:rPr lang="fr-FR" b="1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2—Caudal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3—Médial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4—Latéral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5—Proximal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6—Distal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Termes de Localisation 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 rot="5400000" flipH="1" flipV="1">
            <a:off x="2843808" y="1700808"/>
            <a:ext cx="57606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rot="10800000">
            <a:off x="3275856" y="2348880"/>
            <a:ext cx="4320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rot="5400000">
            <a:off x="2879812" y="3248980"/>
            <a:ext cx="50405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rot="10800000">
            <a:off x="3131840" y="2564904"/>
            <a:ext cx="432048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rot="16200000" flipH="1">
            <a:off x="3815916" y="2096852"/>
            <a:ext cx="432048" cy="7200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rot="16200000" flipH="1">
            <a:off x="3959932" y="3176972"/>
            <a:ext cx="432048" cy="7200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660688"/>
          </a:xfrm>
        </p:spPr>
        <p:txBody>
          <a:bodyPr>
            <a:normAutofit/>
          </a:bodyPr>
          <a:lstStyle/>
          <a:p>
            <a:pPr algn="ctr"/>
            <a:r>
              <a:rPr lang="fr-FR" sz="3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Termes de localisation</a:t>
            </a:r>
            <a:endParaRPr lang="fr-FR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Antérieur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: près de la paroi antérieure (  membres- tête  )</a:t>
            </a:r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Ventral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    : près de la paroi ventrale ( tronc )</a:t>
            </a:r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Postérieur  ou dorsal :</a:t>
            </a:r>
          </a:p>
          <a:p>
            <a:pPr lvl="6"/>
            <a:r>
              <a:rPr lang="fr-FR" sz="2000" b="1" dirty="0" smtClean="0">
                <a:latin typeface="Arial" pitchFamily="34" charset="0"/>
                <a:cs typeface="Arial" pitchFamily="34" charset="0"/>
              </a:rPr>
              <a:t>à distance de la paroi ventrale ( tronc )</a:t>
            </a:r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Palmaire 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  : face antérieure de la main </a:t>
            </a:r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Supérieur</a:t>
            </a:r>
            <a:endParaRPr lang="fr-FR" sz="2000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Inférieur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						 </a:t>
            </a:r>
            <a:r>
              <a:rPr lang="fr-FR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Homolatéra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l : du même côté </a:t>
            </a:r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Controlatéral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 : de l’autre côté </a:t>
            </a:r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Préfixes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             </a:t>
            </a:r>
            <a:r>
              <a:rPr lang="fr-FR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Supra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     : au -dessus </a:t>
            </a:r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             </a:t>
            </a:r>
            <a:r>
              <a:rPr lang="fr-FR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Infra</a:t>
            </a:r>
            <a:r>
              <a:rPr lang="fr-FR" sz="2000" b="1" dirty="0" smtClean="0">
                <a:latin typeface="Arial" pitchFamily="34" charset="0"/>
                <a:cs typeface="Arial" pitchFamily="34" charset="0"/>
              </a:rPr>
              <a:t>         : au-dessous </a:t>
            </a:r>
            <a:endParaRPr lang="fr-FR" sz="2000" dirty="0" smtClean="0"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409936" y="324433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■</a:t>
            </a:r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oukerche\Pictures\img0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4809067" cy="685800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148064" y="332656"/>
            <a:ext cx="2880320" cy="63367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9 – Antérieur –Ventral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10—Postérieur –Dorsal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12 – Palmaire 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13 Plantaire 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7 – Supérieur </a:t>
            </a:r>
          </a:p>
          <a:p>
            <a:endParaRPr lang="fr-FR" b="1" dirty="0" smtClean="0">
              <a:latin typeface="Arial" pitchFamily="34" charset="0"/>
              <a:cs typeface="Arial" pitchFamily="34" charset="0"/>
            </a:endParaRPr>
          </a:p>
          <a:p>
            <a:r>
              <a:rPr lang="fr-FR" b="1" dirty="0" smtClean="0">
                <a:latin typeface="Arial" pitchFamily="34" charset="0"/>
                <a:cs typeface="Arial" pitchFamily="34" charset="0"/>
              </a:rPr>
              <a:t>8 – Inférieur </a:t>
            </a:r>
            <a:endParaRPr lang="fr-FR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 rot="10800000">
            <a:off x="0" y="1124744"/>
            <a:ext cx="190770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rot="10800000">
            <a:off x="179512" y="5373216"/>
            <a:ext cx="1656184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419872" y="6525344"/>
            <a:ext cx="1224136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211960" y="3933056"/>
            <a:ext cx="36004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79512" y="2420888"/>
            <a:ext cx="1152128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0" y="3068960"/>
            <a:ext cx="899592" cy="4320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rot="5400000">
            <a:off x="1259632" y="1412776"/>
            <a:ext cx="129614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rot="5400000">
            <a:off x="1187624" y="5373216"/>
            <a:ext cx="14401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550" y="695325"/>
            <a:ext cx="6437313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 Sahelanthropus tchadensi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764704"/>
            <a:ext cx="4248472" cy="496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788024" y="4581128"/>
            <a:ext cx="3312368" cy="18722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TOUMAI</a:t>
            </a:r>
          </a:p>
          <a:p>
            <a:r>
              <a:rPr lang="fr-FR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Notre ancêtre anthropologique commun </a:t>
            </a:r>
            <a:endParaRPr lang="fr-FR" sz="28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88640"/>
            <a:ext cx="2736304" cy="7920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3200" b="1" dirty="0" smtClean="0">
                <a:latin typeface="Arial" pitchFamily="34" charset="0"/>
                <a:cs typeface="Arial" pitchFamily="34" charset="0"/>
              </a:rPr>
              <a:t>Espoir de vie </a:t>
            </a:r>
            <a:endParaRPr lang="fr-FR" sz="32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16672"/>
          </a:xfrm>
        </p:spPr>
        <p:txBody>
          <a:bodyPr>
            <a:normAutofit/>
          </a:bodyPr>
          <a:lstStyle/>
          <a:p>
            <a:pPr algn="ctr"/>
            <a:r>
              <a:rPr lang="fr-FR" sz="28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Termes composés </a:t>
            </a:r>
            <a:endParaRPr lang="fr-FR" sz="28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7239000" cy="5475008"/>
          </a:xfrm>
        </p:spPr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r>
              <a:rPr lang="fr-FR" b="1" dirty="0" err="1" smtClean="0">
                <a:solidFill>
                  <a:schemeClr val="tx2"/>
                </a:solidFill>
              </a:rPr>
              <a:t>Supéro</a:t>
            </a:r>
            <a:r>
              <a:rPr lang="fr-FR" b="1" dirty="0" smtClean="0">
                <a:solidFill>
                  <a:schemeClr val="tx2"/>
                </a:solidFill>
              </a:rPr>
              <a:t>-média</a:t>
            </a:r>
            <a:r>
              <a:rPr lang="fr-FR" b="1" dirty="0" smtClean="0"/>
              <a:t>l( en haut et en dedans )</a:t>
            </a:r>
          </a:p>
          <a:p>
            <a:endParaRPr lang="fr-FR" dirty="0" smtClean="0"/>
          </a:p>
          <a:p>
            <a:r>
              <a:rPr lang="fr-FR" b="1" dirty="0" smtClean="0"/>
              <a:t> </a:t>
            </a:r>
            <a:r>
              <a:rPr lang="fr-FR" b="1" dirty="0" err="1" smtClean="0">
                <a:solidFill>
                  <a:schemeClr val="tx2"/>
                </a:solidFill>
              </a:rPr>
              <a:t>Inféro</a:t>
            </a:r>
            <a:r>
              <a:rPr lang="fr-FR" b="1" dirty="0" smtClean="0">
                <a:solidFill>
                  <a:schemeClr val="tx2"/>
                </a:solidFill>
              </a:rPr>
              <a:t>-latéral</a:t>
            </a:r>
            <a:r>
              <a:rPr lang="fr-FR" b="1" dirty="0" smtClean="0"/>
              <a:t> ( en bas et en dehors )</a:t>
            </a:r>
          </a:p>
          <a:p>
            <a:endParaRPr lang="fr-FR" dirty="0" smtClean="0"/>
          </a:p>
          <a:p>
            <a:r>
              <a:rPr lang="fr-FR" b="1" dirty="0" smtClean="0"/>
              <a:t>  </a:t>
            </a:r>
            <a:r>
              <a:rPr lang="fr-FR" b="1" dirty="0" err="1" smtClean="0">
                <a:solidFill>
                  <a:schemeClr val="tx2"/>
                </a:solidFill>
              </a:rPr>
              <a:t>Dorso</a:t>
            </a:r>
            <a:r>
              <a:rPr lang="fr-FR" b="1" dirty="0" smtClean="0">
                <a:solidFill>
                  <a:schemeClr val="tx2"/>
                </a:solidFill>
              </a:rPr>
              <a:t>-latéral</a:t>
            </a:r>
            <a:r>
              <a:rPr lang="fr-FR" b="1" dirty="0" smtClean="0"/>
              <a:t> ( en arrière et en dehors )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>
    <p:wipe dir="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588680"/>
          </a:xfrm>
        </p:spPr>
        <p:txBody>
          <a:bodyPr>
            <a:normAutofit/>
          </a:bodyPr>
          <a:lstStyle/>
          <a:p>
            <a:pPr algn="ctr"/>
            <a:r>
              <a:rPr lang="fr-FR" sz="3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Ce qu’IL FAUT SAVOIR …</a:t>
            </a:r>
            <a:endParaRPr lang="fr-FR" sz="3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7239000" cy="5403000"/>
          </a:xfrm>
        </p:spPr>
        <p:txBody>
          <a:bodyPr/>
          <a:lstStyle/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Définir l’anatomie humaine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Citer  les deux </a:t>
            </a:r>
            <a:r>
              <a:rPr lang="fr-FR" sz="1800" b="1" dirty="0" err="1" smtClean="0">
                <a:latin typeface="Arial" pitchFamily="34" charset="0"/>
                <a:cs typeface="Arial" pitchFamily="34" charset="0"/>
              </a:rPr>
              <a:t>caractèristiques</a:t>
            </a:r>
            <a:r>
              <a:rPr lang="fr-FR" sz="1800" b="1" dirty="0" smtClean="0">
                <a:latin typeface="Arial" pitchFamily="34" charset="0"/>
                <a:cs typeface="Arial" pitchFamily="34" charset="0"/>
              </a:rPr>
              <a:t> de l’homme dans la pyramide biologique 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Citer les trois programmes de développement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 Définir l’anatomie humaine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Citer les différentes branches de l’Anatomie humaine 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Définir un tissu-un </a:t>
            </a:r>
            <a:r>
              <a:rPr lang="fr-FR" sz="1800" b="1" dirty="0" err="1" smtClean="0">
                <a:latin typeface="Arial" pitchFamily="34" charset="0"/>
                <a:cs typeface="Arial" pitchFamily="34" charset="0"/>
              </a:rPr>
              <a:t>organe—un</a:t>
            </a:r>
            <a:r>
              <a:rPr lang="fr-FR" sz="1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800" b="1" dirty="0" err="1" smtClean="0">
                <a:latin typeface="Arial" pitchFamily="34" charset="0"/>
                <a:cs typeface="Arial" pitchFamily="34" charset="0"/>
              </a:rPr>
              <a:t>systême</a:t>
            </a:r>
            <a:r>
              <a:rPr lang="fr-FR" sz="1800" b="1" dirty="0" smtClean="0">
                <a:latin typeface="Arial" pitchFamily="34" charset="0"/>
                <a:cs typeface="Arial" pitchFamily="34" charset="0"/>
              </a:rPr>
              <a:t>-un appareil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Définir la vie de relation 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Définir la vie végétative 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Combien a-t-il de termes de référence en anatomie humaine 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Définir la position anatomique de référence 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Définir la position fonctionnelle de référence 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Définir l’axe du corps – de la main et du pied 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Définir le plan sagittal- frontal et horizontal </a:t>
            </a:r>
          </a:p>
          <a:p>
            <a:r>
              <a:rPr lang="fr-FR" sz="1800" b="1" dirty="0" smtClean="0">
                <a:latin typeface="Arial" pitchFamily="34" charset="0"/>
                <a:cs typeface="Arial" pitchFamily="34" charset="0"/>
              </a:rPr>
              <a:t>Définir les termes e localisation </a:t>
            </a:r>
          </a:p>
          <a:p>
            <a:pPr>
              <a:buNone/>
            </a:pPr>
            <a:endParaRPr lang="fr-FR" dirty="0" smtClean="0"/>
          </a:p>
        </p:txBody>
      </p:sp>
    </p:spTree>
  </p:cSld>
  <p:clrMapOvr>
    <a:masterClrMapping/>
  </p:clrMapOvr>
  <p:transition>
    <p:wipe dir="d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1628800"/>
            <a:ext cx="6696744" cy="352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MERCI</a:t>
            </a:r>
            <a:r>
              <a:rPr lang="fr-FR" sz="4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sz="4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124744"/>
            <a:ext cx="7920880" cy="53860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latin typeface="Arial" pitchFamily="34" charset="0"/>
                <a:cs typeface="Arial" pitchFamily="34" charset="0"/>
              </a:rPr>
              <a:t>Je peux bien concevoir un homme sans mains , mais je ne puis concevoir l’homme </a:t>
            </a:r>
            <a:r>
              <a:rPr lang="fr-F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sans pensée (</a:t>
            </a:r>
            <a:r>
              <a:rPr lang="fr-FR" sz="2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fikr</a:t>
            </a:r>
            <a:r>
              <a:rPr lang="fr-F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ctr"/>
            <a:endParaRPr lang="fr-FR" sz="2800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fr-FR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Pensée fait la grandeur de l’homme 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/>
            <a:r>
              <a:rPr lang="fr-FR" sz="2800" b="1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fr-FR" sz="2000" b="1" i="1" dirty="0" smtClean="0"/>
              <a:t>la raison doit pouvoir s'exercer d'une manière inconditionnelle. Penser vrai se fonde sur cette inconditionnalité de la raison, même si l'éclairage du </a:t>
            </a:r>
            <a:r>
              <a:rPr lang="fr-FR" sz="2000" b="1" i="1" dirty="0" err="1" smtClean="0"/>
              <a:t>coeur</a:t>
            </a:r>
            <a:r>
              <a:rPr lang="fr-FR" sz="2000" b="1" i="1" dirty="0" smtClean="0"/>
              <a:t>, de l'intuition, a aussi pour but de participer de façon décisive à l'éclosion de l'être libre.              De même, obéir à la loi morale universelle, aux principes des devoirs, c'est s'inscrire dans la liberté responsable. Il n'y a pas de liberté sans loi.</a:t>
            </a:r>
            <a:endParaRPr lang="fr-FR" sz="2000" b="1" i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fr-FR" sz="3600" b="1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ce roseau pensant</a:t>
            </a:r>
            <a:endParaRPr lang="fr-FR" sz="3600" b="1" i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Propedeutique anatomique &amp;quot;&quot;/&gt;&lt;property id=&quot;20307&quot; value=&quot;256&quot;/&gt;&lt;/object&gt;&lt;object type=&quot;3&quot; unique_id=&quot;10005&quot;&gt;&lt;property id=&quot;20148&quot; value=&quot;5&quot;/&gt;&lt;property id=&quot;20300&quot; value=&quot;Slide 3 - &amp;quot;Plan du cours&amp;#x0D;&amp;#x0A;  &amp;quot;&quot;/&gt;&lt;property id=&quot;20307&quot; value=&quot;297&quot;/&gt;&lt;/object&gt;&lt;object type=&quot;3&quot; unique_id=&quot;10006&quot;&gt;&lt;property id=&quot;20148&quot; value=&quot;5&quot;/&gt;&lt;property id=&quot;20300&quot; value=&quot;Slide 6&quot;/&gt;&lt;property id=&quot;20307&quot; value=&quot;362&quot;/&gt;&lt;/object&gt;&lt;object type=&quot;3&quot; unique_id=&quot;10007&quot;&gt;&lt;property id=&quot;20148&quot; value=&quot;5&quot;/&gt;&lt;property id=&quot;20300&quot; value=&quot;Slide 7&quot;/&gt;&lt;property id=&quot;20307&quot; value=&quot;363&quot;/&gt;&lt;/object&gt;&lt;object type=&quot;3&quot; unique_id=&quot;10009&quot;&gt;&lt;property id=&quot;20148&quot; value=&quot;5&quot;/&gt;&lt;property id=&quot;20300&quot; value=&quot;Slide 12 - &amp;quot;Programme de developpement &amp;quot;&quot;/&gt;&lt;property id=&quot;20307&quot; value=&quot;291&quot;/&gt;&lt;/object&gt;&lt;object type=&quot;3&quot; unique_id=&quot;10010&quot;&gt;&lt;property id=&quot;20148&quot; value=&quot;5&quot;/&gt;&lt;property id=&quot;20300&quot; value=&quot;Slide 10 - &amp;quot;Pyramide biologique &amp;quot;&quot;/&gt;&lt;property id=&quot;20307&quot; value=&quot;290&quot;/&gt;&lt;/object&gt;&lt;object type=&quot;3&quot; unique_id=&quot;10011&quot;&gt;&lt;property id=&quot;20148&quot; value=&quot;5&quot;/&gt;&lt;property id=&quot;20300&quot; value=&quot;Slide 4&quot;/&gt;&lt;property id=&quot;20307&quot; value=&quot;322&quot;/&gt;&lt;/object&gt;&lt;object type=&quot;3&quot; unique_id=&quot;10013&quot;&gt;&lt;property id=&quot;20148&quot; value=&quot;5&quot;/&gt;&lt;property id=&quot;20300&quot; value=&quot;Slide 8&quot;/&gt;&lt;property id=&quot;20307&quot; value=&quot;336&quot;/&gt;&lt;/object&gt;&lt;object type=&quot;3&quot; unique_id=&quot;10014&quot;&gt;&lt;property id=&quot;20148&quot; value=&quot;5&quot;/&gt;&lt;property id=&quot;20300&quot; value=&quot;Slide 11&quot;/&gt;&lt;property id=&quot;20307&quot; value=&quot;323&quot;/&gt;&lt;/object&gt;&lt;object type=&quot;3&quot; unique_id=&quot;10015&quot;&gt;&lt;property id=&quot;20148&quot; value=&quot;5&quot;/&gt;&lt;property id=&quot;20300&quot; value=&quot;Slide 13 - &amp;quot;DEFINITIONS &amp;quot;&quot;/&gt;&lt;property id=&quot;20307&quot; value=&quot;258&quot;/&gt;&lt;/object&gt;&lt;object type=&quot;3&quot; unique_id=&quot;10016&quot;&gt;&lt;property id=&quot;20148&quot; value=&quot;5&quot;/&gt;&lt;property id=&quot;20300&quot; value=&quot;Slide 14&quot;/&gt;&lt;property id=&quot;20307&quot; value=&quot;358&quot;/&gt;&lt;/object&gt;&lt;object type=&quot;3&quot; unique_id=&quot;10019&quot;&gt;&lt;property id=&quot;20148&quot; value=&quot;5&quot;/&gt;&lt;property id=&quot;20300&quot; value=&quot;Slide 15&quot;/&gt;&lt;property id=&quot;20307&quot; value=&quot;324&quot;/&gt;&lt;/object&gt;&lt;object type=&quot;3&quot; unique_id=&quot;10020&quot;&gt;&lt;property id=&quot;20148&quot; value=&quot;5&quot;/&gt;&lt;property id=&quot;20300&quot; value=&quot;Slide 16 - &amp;quot;Histoire de l’anatomie&amp;quot;&quot;/&gt;&lt;property id=&quot;20307&quot; value=&quot;260&quot;/&gt;&lt;/object&gt;&lt;object type=&quot;3&quot; unique_id=&quot;10021&quot;&gt;&lt;property id=&quot;20148&quot; value=&quot;5&quot;/&gt;&lt;property id=&quot;20300&quot; value=&quot;Slide 17&quot;/&gt;&lt;property id=&quot;20307&quot; value=&quot;319&quot;/&gt;&lt;/object&gt;&lt;object type=&quot;3&quot; unique_id=&quot;10022&quot;&gt;&lt;property id=&quot;20148&quot; value=&quot;5&quot;/&gt;&lt;property id=&quot;20300&quot; value=&quot;Slide 18&quot;/&gt;&lt;property id=&quot;20307&quot; value=&quot;320&quot;/&gt;&lt;/object&gt;&lt;object type=&quot;3&quot; unique_id=&quot;10023&quot;&gt;&lt;property id=&quot;20148&quot; value=&quot;5&quot;/&gt;&lt;property id=&quot;20300&quot; value=&quot;Slide 19&quot;/&gt;&lt;property id=&quot;20307&quot; value=&quot;337&quot;/&gt;&lt;/object&gt;&lt;object type=&quot;3&quot; unique_id=&quot;10043&quot;&gt;&lt;property id=&quot;20148&quot; value=&quot;5&quot;/&gt;&lt;property id=&quot;20300&quot; value=&quot;Slide 20 - &amp;quot;Branches de l’anatomie humaine &amp;quot;&quot;/&gt;&lt;property id=&quot;20307&quot; value=&quot;360&quot;/&gt;&lt;/object&gt;&lt;object type=&quot;3&quot; unique_id=&quot;10044&quot;&gt;&lt;property id=&quot;20148&quot; value=&quot;5&quot;/&gt;&lt;property id=&quot;20300&quot; value=&quot;Slide 21&quot;/&gt;&lt;property id=&quot;20307&quot; value=&quot;361&quot;/&gt;&lt;/object&gt;&lt;object type=&quot;3&quot; unique_id=&quot;10045&quot;&gt;&lt;property id=&quot;20148&quot; value=&quot;5&quot;/&gt;&lt;property id=&quot;20300&quot; value=&quot;Slide 22 - &amp;quot;Branches de l’anatomie humaine &amp;quot;&quot;/&gt;&lt;property id=&quot;20307&quot; value=&quot;268&quot;/&gt;&lt;/object&gt;&lt;object type=&quot;3&quot; unique_id=&quot;10046&quot;&gt;&lt;property id=&quot;20148&quot; value=&quot;5&quot;/&gt;&lt;property id=&quot;20300&quot; value=&quot;Slide 23 - &amp;quot;Branches de l’anatomie humaine &amp;quot;&quot;/&gt;&lt;property id=&quot;20307&quot; value=&quot;269&quot;/&gt;&lt;/object&gt;&lt;object type=&quot;3&quot; unique_id=&quot;10047&quot;&gt;&lt;property id=&quot;20148&quot; value=&quot;5&quot;/&gt;&lt;property id=&quot;20300&quot; value=&quot;Slide 24 - &amp;quot;Branches de l’anatomie humaine &amp;quot;&quot;/&gt;&lt;property id=&quot;20307&quot; value=&quot;270&quot;/&gt;&lt;/object&gt;&lt;object type=&quot;3&quot; unique_id=&quot;10048&quot;&gt;&lt;property id=&quot;20148&quot; value=&quot;5&quot;/&gt;&lt;property id=&quot;20300&quot; value=&quot;Slide 25 - &amp;quot;Branches de l’anatomie humaine &amp;quot;&quot;/&gt;&lt;property id=&quot;20307&quot; value=&quot;271&quot;/&gt;&lt;/object&gt;&lt;object type=&quot;3&quot; unique_id=&quot;10049&quot;&gt;&lt;property id=&quot;20148&quot; value=&quot;5&quot;/&gt;&lt;property id=&quot;20300&quot; value=&quot;Slide 26 - &amp;quot;Branches de l’anatomie humaine &amp;quot;&quot;/&gt;&lt;property id=&quot;20307&quot; value=&quot;272&quot;/&gt;&lt;/object&gt;&lt;object type=&quot;3&quot; unique_id=&quot;10050&quot;&gt;&lt;property id=&quot;20148&quot; value=&quot;5&quot;/&gt;&lt;property id=&quot;20300&quot; value=&quot;Slide 27 - &amp;quot;Organisation&amp;quot;&quot;/&gt;&lt;property id=&quot;20307&quot; value=&quot;273&quot;/&gt;&lt;/object&gt;&lt;object type=&quot;3&quot; unique_id=&quot;10051&quot;&gt;&lt;property id=&quot;20148&quot; value=&quot;5&quot;/&gt;&lt;property id=&quot;20300&quot; value=&quot;Slide 28 - &amp;quot;Organisation&amp;quot;&quot;/&gt;&lt;property id=&quot;20307&quot; value=&quot;274&quot;/&gt;&lt;/object&gt;&lt;object type=&quot;3&quot; unique_id=&quot;10052&quot;&gt;&lt;property id=&quot;20148&quot; value=&quot;5&quot;/&gt;&lt;property id=&quot;20300&quot; value=&quot;Slide 29 - &amp;quot;La vie de relation           vie vegetative &amp;quot;&quot;/&gt;&lt;property id=&quot;20307&quot; value=&quot;275&quot;/&gt;&lt;/object&gt;&lt;object type=&quot;3&quot; unique_id=&quot;10053&quot;&gt;&lt;property id=&quot;20148&quot; value=&quot;5&quot;/&gt;&lt;property id=&quot;20300&quot; value=&quot;Slide 30 - &amp;quot;APPAREIL DE LA VIE DE RELATION&amp;quot;&quot;/&gt;&lt;property id=&quot;20307&quot; value=&quot;276&quot;/&gt;&lt;/object&gt;&lt;object type=&quot;3&quot; unique_id=&quot;10054&quot;&gt;&lt;property id=&quot;20148&quot; value=&quot;5&quot;/&gt;&lt;property id=&quot;20300&quot; value=&quot;Slide 31 - &amp;quot;Appareil de la vie végétative&amp;quot;&quot;/&gt;&lt;property id=&quot;20307&quot; value=&quot;277&quot;/&gt;&lt;/object&gt;&lt;object type=&quot;3&quot; unique_id=&quot;10055&quot;&gt;&lt;property id=&quot;20148&quot; value=&quot;5&quot;/&gt;&lt;property id=&quot;20300&quot; value=&quot;Slide 32 - &amp;quot;Méthodes d’étude&amp;quot;&quot;/&gt;&lt;property id=&quot;20307&quot; value=&quot;279&quot;/&gt;&lt;/object&gt;&lt;object type=&quot;3&quot; unique_id=&quot;10056&quot;&gt;&lt;property id=&quot;20148&quot; value=&quot;5&quot;/&gt;&lt;property id=&quot;20300&quot; value=&quot;Slide 33&quot;/&gt;&lt;property id=&quot;20307&quot; value=&quot;338&quot;/&gt;&lt;/object&gt;&lt;object type=&quot;3&quot; unique_id=&quot;10057&quot;&gt;&lt;property id=&quot;20148&quot; value=&quot;5&quot;/&gt;&lt;property id=&quot;20300&quot; value=&quot;Slide 34&quot;/&gt;&lt;property id=&quot;20307&quot; value=&quot;298&quot;/&gt;&lt;/object&gt;&lt;object type=&quot;3&quot; unique_id=&quot;10058&quot;&gt;&lt;property id=&quot;20148&quot; value=&quot;5&quot;/&gt;&lt;property id=&quot;20300&quot; value=&quot;Slide 35&quot;/&gt;&lt;property id=&quot;20307&quot; value=&quot;299&quot;/&gt;&lt;/object&gt;&lt;object type=&quot;3&quot; unique_id=&quot;10059&quot;&gt;&lt;property id=&quot;20148&quot; value=&quot;5&quot;/&gt;&lt;property id=&quot;20300&quot; value=&quot;Slide 36&quot;/&gt;&lt;property id=&quot;20307&quot; value=&quot;300&quot;/&gt;&lt;/object&gt;&lt;object type=&quot;3&quot; unique_id=&quot;10060&quot;&gt;&lt;property id=&quot;20148&quot; value=&quot;5&quot;/&gt;&lt;property id=&quot;20300&quot; value=&quot;Slide 37&quot;/&gt;&lt;property id=&quot;20307&quot; value=&quot;303&quot;/&gt;&lt;/object&gt;&lt;object type=&quot;3&quot; unique_id=&quot;10061&quot;&gt;&lt;property id=&quot;20148&quot; value=&quot;5&quot;/&gt;&lt;property id=&quot;20300&quot; value=&quot;Slide 38&quot;/&gt;&lt;property id=&quot;20307&quot; value=&quot;312&quot;/&gt;&lt;/object&gt;&lt;object type=&quot;3&quot; unique_id=&quot;10062&quot;&gt;&lt;property id=&quot;20148&quot; value=&quot;5&quot;/&gt;&lt;property id=&quot;20300&quot; value=&quot;Slide 39&quot;/&gt;&lt;property id=&quot;20307&quot; value=&quot;301&quot;/&gt;&lt;/object&gt;&lt;object type=&quot;3&quot; unique_id=&quot;10063&quot;&gt;&lt;property id=&quot;20148&quot; value=&quot;5&quot;/&gt;&lt;property id=&quot;20300&quot; value=&quot;Slide 40&quot;/&gt;&lt;property id=&quot;20307&quot; value=&quot;341&quot;/&gt;&lt;/object&gt;&lt;object type=&quot;3&quot; unique_id=&quot;10064&quot;&gt;&lt;property id=&quot;20148&quot; value=&quot;5&quot;/&gt;&lt;property id=&quot;20300&quot; value=&quot;Slide 41&quot;/&gt;&lt;property id=&quot;20307&quot; value=&quot;339&quot;/&gt;&lt;/object&gt;&lt;object type=&quot;3&quot; unique_id=&quot;10065&quot;&gt;&lt;property id=&quot;20148&quot; value=&quot;5&quot;/&gt;&lt;property id=&quot;20300&quot; value=&quot;Slide 42&quot;/&gt;&lt;property id=&quot;20307&quot; value=&quot;302&quot;/&gt;&lt;/object&gt;&lt;object type=&quot;3&quot; unique_id=&quot;10066&quot;&gt;&lt;property id=&quot;20148&quot; value=&quot;5&quot;/&gt;&lt;property id=&quot;20300&quot; value=&quot;Slide 43&quot;/&gt;&lt;property id=&quot;20307&quot; value=&quot;314&quot;/&gt;&lt;/object&gt;&lt;object type=&quot;3&quot; unique_id=&quot;10067&quot;&gt;&lt;property id=&quot;20148&quot; value=&quot;5&quot;/&gt;&lt;property id=&quot;20300&quot; value=&quot;Slide 44&quot;/&gt;&lt;property id=&quot;20307&quot; value=&quot;359&quot;/&gt;&lt;/object&gt;&lt;object type=&quot;3&quot; unique_id=&quot;10068&quot;&gt;&lt;property id=&quot;20148&quot; value=&quot;5&quot;/&gt;&lt;property id=&quot;20300&quot; value=&quot;Slide 45 - &amp;quot;LANGAGE ANATOMIQUE &amp;quot;&quot;/&gt;&lt;property id=&quot;20307&quot; value=&quot;278&quot;/&gt;&lt;/object&gt;&lt;object type=&quot;3&quot; unique_id=&quot;10069&quot;&gt;&lt;property id=&quot;20148&quot; value=&quot;5&quot;/&gt;&lt;property id=&quot;20300&quot; value=&quot;Slide 46 - &amp;quot;La Parisiensa nomina Anatomica &amp;quot;&quot;/&gt;&lt;property id=&quot;20307&quot; value=&quot;342&quot;/&gt;&lt;/object&gt;&lt;object type=&quot;3&quot; unique_id=&quot;10070&quot;&gt;&lt;property id=&quot;20148&quot; value=&quot;5&quot;/&gt;&lt;property id=&quot;20300&quot; value=&quot;Slide 47 - &amp;quot;Terminologie anatomique &amp;quot;&quot;/&gt;&lt;property id=&quot;20307&quot; value=&quot;280&quot;/&gt;&lt;/object&gt;&lt;object type=&quot;3&quot; unique_id=&quot;10071&quot;&gt;&lt;property id=&quot;20148&quot; value=&quot;5&quot;/&gt;&lt;property id=&quot;20300&quot; value=&quot;Slide 48 - &amp;quot;Position anatomique&amp;quot;&quot;/&gt;&lt;property id=&quot;20307&quot; value=&quot;281&quot;/&gt;&lt;/object&gt;&lt;object type=&quot;3&quot; unique_id=&quot;10072&quot;&gt;&lt;property id=&quot;20148&quot; value=&quot;5&quot;/&gt;&lt;property id=&quot;20300&quot; value=&quot;Slide 51&quot;/&gt;&lt;property id=&quot;20307&quot; value=&quot;350&quot;/&gt;&lt;/object&gt;&lt;object type=&quot;3&quot; unique_id=&quot;10073&quot;&gt;&lt;property id=&quot;20148&quot; value=&quot;5&quot;/&gt;&lt;property id=&quot;20300&quot; value=&quot;Slide 49&quot;/&gt;&lt;property id=&quot;20307&quot; value=&quot;343&quot;/&gt;&lt;/object&gt;&lt;object type=&quot;3&quot; unique_id=&quot;10074&quot;&gt;&lt;property id=&quot;20148&quot; value=&quot;5&quot;/&gt;&lt;property id=&quot;20300&quot; value=&quot;Slide 50&quot;/&gt;&lt;property id=&quot;20307&quot; value=&quot;292&quot;/&gt;&lt;/object&gt;&lt;object type=&quot;3&quot; unique_id=&quot;10075&quot;&gt;&lt;property id=&quot;20148&quot; value=&quot;5&quot;/&gt;&lt;property id=&quot;20300&quot; value=&quot;Slide 52&quot;/&gt;&lt;property id=&quot;20307&quot; value=&quot;293&quot;/&gt;&lt;/object&gt;&lt;object type=&quot;3&quot; unique_id=&quot;10076&quot;&gt;&lt;property id=&quot;20148&quot; value=&quot;5&quot;/&gt;&lt;property id=&quot;20300&quot; value=&quot;Slide 53 - &amp;quot;Axes anatomiques de référence &amp;quot;&quot;/&gt;&lt;property id=&quot;20307&quot; value=&quot;282&quot;/&gt;&lt;/object&gt;&lt;object type=&quot;3&quot; unique_id=&quot;10077&quot;&gt;&lt;property id=&quot;20148&quot; value=&quot;5&quot;/&gt;&lt;property id=&quot;20300&quot; value=&quot;Slide 54&quot;/&gt;&lt;property id=&quot;20307&quot; value=&quot;304&quot;/&gt;&lt;/object&gt;&lt;object type=&quot;3&quot; unique_id=&quot;10078&quot;&gt;&lt;property id=&quot;20148&quot; value=&quot;5&quot;/&gt;&lt;property id=&quot;20300&quot; value=&quot;Slide 55&quot;/&gt;&lt;property id=&quot;20307&quot; value=&quot;295&quot;/&gt;&lt;/object&gt;&lt;object type=&quot;3&quot; unique_id=&quot;10079&quot;&gt;&lt;property id=&quot;20148&quot; value=&quot;5&quot;/&gt;&lt;property id=&quot;20300&quot; value=&quot;Slide 56&quot;/&gt;&lt;property id=&quot;20307&quot; value=&quot;294&quot;/&gt;&lt;/object&gt;&lt;object type=&quot;3&quot; unique_id=&quot;10080&quot;&gt;&lt;property id=&quot;20148&quot; value=&quot;5&quot;/&gt;&lt;property id=&quot;20300&quot; value=&quot;Slide 57&quot;/&gt;&lt;property id=&quot;20307&quot; value=&quot;344&quot;/&gt;&lt;/object&gt;&lt;object type=&quot;3&quot; unique_id=&quot;10081&quot;&gt;&lt;property id=&quot;20148&quot; value=&quot;5&quot;/&gt;&lt;property id=&quot;20300&quot; value=&quot;Slide 58&quot;/&gt;&lt;property id=&quot;20307&quot; value=&quot;351&quot;/&gt;&lt;/object&gt;&lt;object type=&quot;3&quot; unique_id=&quot;10082&quot;&gt;&lt;property id=&quot;20148&quot; value=&quot;5&quot;/&gt;&lt;property id=&quot;20300&quot; value=&quot;Slide 59&quot;/&gt;&lt;property id=&quot;20307&quot; value=&quot;296&quot;/&gt;&lt;/object&gt;&lt;object type=&quot;3&quot; unique_id=&quot;10083&quot;&gt;&lt;property id=&quot;20148&quot; value=&quot;5&quot;/&gt;&lt;property id=&quot;20300&quot; value=&quot;Slide 60 - &amp;quot;Plans de référence&amp;quot;&quot;/&gt;&lt;property id=&quot;20307&quot; value=&quot;283&quot;/&gt;&lt;/object&gt;&lt;object type=&quot;3&quot; unique_id=&quot;10084&quot;&gt;&lt;property id=&quot;20148&quot; value=&quot;5&quot;/&gt;&lt;property id=&quot;20300&quot; value=&quot;Slide 61&quot;/&gt;&lt;property id=&quot;20307&quot; value=&quot;352&quot;/&gt;&lt;/object&gt;&lt;object type=&quot;3&quot; unique_id=&quot;10085&quot;&gt;&lt;property id=&quot;20148&quot; value=&quot;5&quot;/&gt;&lt;property id=&quot;20300&quot; value=&quot;Slide 62&quot;/&gt;&lt;property id=&quot;20307&quot; value=&quot;345&quot;/&gt;&lt;/object&gt;&lt;object type=&quot;3&quot; unique_id=&quot;10086&quot;&gt;&lt;property id=&quot;20148&quot; value=&quot;5&quot;/&gt;&lt;property id=&quot;20300&quot; value=&quot;Slide 63&quot;/&gt;&lt;property id=&quot;20307&quot; value=&quot;305&quot;/&gt;&lt;/object&gt;&lt;object type=&quot;3&quot; unique_id=&quot;10087&quot;&gt;&lt;property id=&quot;20148&quot; value=&quot;5&quot;/&gt;&lt;property id=&quot;20300&quot; value=&quot;Slide 64&quot;/&gt;&lt;property id=&quot;20307&quot; value=&quot;346&quot;/&gt;&lt;/object&gt;&lt;object type=&quot;3&quot; unique_id=&quot;10088&quot;&gt;&lt;property id=&quot;20148&quot; value=&quot;5&quot;/&gt;&lt;property id=&quot;20300&quot; value=&quot;Slide 65 - &amp;quot;Plans de référence&amp;quot;&quot;/&gt;&lt;property id=&quot;20307&quot; value=&quot;284&quot;/&gt;&lt;/object&gt;&lt;object type=&quot;3&quot; unique_id=&quot;10089&quot;&gt;&lt;property id=&quot;20148&quot; value=&quot;5&quot;/&gt;&lt;property id=&quot;20300&quot; value=&quot;Slide 66&quot;/&gt;&lt;property id=&quot;20307&quot; value=&quot;353&quot;/&gt;&lt;/object&gt;&lt;object type=&quot;3&quot; unique_id=&quot;10090&quot;&gt;&lt;property id=&quot;20148&quot; value=&quot;5&quot;/&gt;&lt;property id=&quot;20300&quot; value=&quot;Slide 67&quot;/&gt;&lt;property id=&quot;20307&quot; value=&quot;348&quot;/&gt;&lt;/object&gt;&lt;object type=&quot;3&quot; unique_id=&quot;10091&quot;&gt;&lt;property id=&quot;20148&quot; value=&quot;5&quot;/&gt;&lt;property id=&quot;20300&quot; value=&quot;Slide 68&quot;/&gt;&lt;property id=&quot;20307&quot; value=&quot;306&quot;/&gt;&lt;/object&gt;&lt;object type=&quot;3&quot; unique_id=&quot;10092&quot;&gt;&lt;property id=&quot;20148&quot; value=&quot;5&quot;/&gt;&lt;property id=&quot;20300&quot; value=&quot;Slide 69&quot;/&gt;&lt;property id=&quot;20307&quot; value=&quot;349&quot;/&gt;&lt;/object&gt;&lt;object type=&quot;3&quot; unique_id=&quot;10093&quot;&gt;&lt;property id=&quot;20148&quot; value=&quot;5&quot;/&gt;&lt;property id=&quot;20300&quot; value=&quot;Slide 70 - &amp;quot;Plans de référence&amp;quot;&quot;/&gt;&lt;property id=&quot;20307&quot; value=&quot;285&quot;/&gt;&lt;/object&gt;&lt;object type=&quot;3&quot; unique_id=&quot;10094&quot;&gt;&lt;property id=&quot;20148&quot; value=&quot;5&quot;/&gt;&lt;property id=&quot;20300&quot; value=&quot;Slide 71&quot;/&gt;&lt;property id=&quot;20307&quot; value=&quot;355&quot;/&gt;&lt;/object&gt;&lt;object type=&quot;3&quot; unique_id=&quot;10095&quot;&gt;&lt;property id=&quot;20148&quot; value=&quot;5&quot;/&gt;&lt;property id=&quot;20300&quot; value=&quot;Slide 72&quot;/&gt;&lt;property id=&quot;20307&quot; value=&quot;347&quot;/&gt;&lt;/object&gt;&lt;object type=&quot;3&quot; unique_id=&quot;10096&quot;&gt;&lt;property id=&quot;20148&quot; value=&quot;5&quot;/&gt;&lt;property id=&quot;20300&quot; value=&quot;Slide 73&quot;/&gt;&lt;property id=&quot;20307&quot; value=&quot;307&quot;/&gt;&lt;/object&gt;&lt;object type=&quot;3&quot; unique_id=&quot;10097&quot;&gt;&lt;property id=&quot;20148&quot; value=&quot;5&quot;/&gt;&lt;property id=&quot;20300&quot; value=&quot;Slide 74 - &amp;quot;Termes de localisation&amp;quot;&quot;/&gt;&lt;property id=&quot;20307&quot; value=&quot;286&quot;/&gt;&lt;/object&gt;&lt;object type=&quot;3&quot; unique_id=&quot;10098&quot;&gt;&lt;property id=&quot;20148&quot; value=&quot;5&quot;/&gt;&lt;property id=&quot;20300&quot; value=&quot;Slide 75&quot;/&gt;&lt;property id=&quot;20307&quot; value=&quot;356&quot;/&gt;&lt;/object&gt;&lt;object type=&quot;3&quot; unique_id=&quot;10099&quot;&gt;&lt;property id=&quot;20148&quot; value=&quot;5&quot;/&gt;&lt;property id=&quot;20300&quot; value=&quot;Slide 76&quot;/&gt;&lt;property id=&quot;20307&quot; value=&quot;309&quot;/&gt;&lt;/object&gt;&lt;object type=&quot;3&quot; unique_id=&quot;10100&quot;&gt;&lt;property id=&quot;20148&quot; value=&quot;5&quot;/&gt;&lt;property id=&quot;20300&quot; value=&quot;Slide 77 - &amp;quot;Termes de localisation&amp;quot;&quot;/&gt;&lt;property id=&quot;20307&quot; value=&quot;287&quot;/&gt;&lt;/object&gt;&lt;object type=&quot;3&quot; unique_id=&quot;10101&quot;&gt;&lt;property id=&quot;20148&quot; value=&quot;5&quot;/&gt;&lt;property id=&quot;20300&quot; value=&quot;Slide 79&quot;/&gt;&lt;property id=&quot;20307&quot; value=&quot;357&quot;/&gt;&lt;/object&gt;&lt;object type=&quot;3&quot; unique_id=&quot;10102&quot;&gt;&lt;property id=&quot;20148&quot; value=&quot;5&quot;/&gt;&lt;property id=&quot;20300&quot; value=&quot;Slide 78&quot;/&gt;&lt;property id=&quot;20307&quot; value=&quot;308&quot;/&gt;&lt;/object&gt;&lt;object type=&quot;3&quot; unique_id=&quot;10103&quot;&gt;&lt;property id=&quot;20148&quot; value=&quot;5&quot;/&gt;&lt;property id=&quot;20300&quot; value=&quot;Slide 80 - &amp;quot;Termes composés &amp;quot;&quot;/&gt;&lt;property id=&quot;20307&quot; value=&quot;288&quot;/&gt;&lt;/object&gt;&lt;object type=&quot;3&quot; unique_id=&quot;10104&quot;&gt;&lt;property id=&quot;20148&quot; value=&quot;5&quot;/&gt;&lt;property id=&quot;20300&quot; value=&quot;Slide 81 - &amp;quot;Ce qu’IL FAUT SAVOIR …&amp;quot;&quot;/&gt;&lt;property id=&quot;20307&quot; value=&quot;289&quot;/&gt;&lt;/object&gt;&lt;object type=&quot;3&quot; unique_id=&quot;10105&quot;&gt;&lt;property id=&quot;20148&quot; value=&quot;5&quot;/&gt;&lt;property id=&quot;20300&quot; value=&quot;Slide 82&quot;/&gt;&lt;property id=&quot;20307&quot; value=&quot;334&quot;/&gt;&lt;/object&gt;&lt;object type=&quot;3&quot; unique_id=&quot;10210&quot;&gt;&lt;property id=&quot;20148&quot; value=&quot;5&quot;/&gt;&lt;property id=&quot;20300&quot; value=&quot;Slide 5&quot;/&gt;&lt;property id=&quot;20307&quot; value=&quot;365&quot;/&gt;&lt;/object&gt;&lt;object type=&quot;3&quot; unique_id=&quot;10543&quot;&gt;&lt;property id=&quot;20148&quot; value=&quot;5&quot;/&gt;&lt;property id=&quot;20300&quot; value=&quot;Slide 2&quot;/&gt;&lt;property id=&quot;20307&quot; value=&quot;368&quot;/&gt;&lt;/object&gt;&lt;object type=&quot;3&quot; unique_id=&quot;10544&quot;&gt;&lt;property id=&quot;20148&quot; value=&quot;5&quot;/&gt;&lt;property id=&quot;20300&quot; value=&quot;Slide 9&quot;/&gt;&lt;property id=&quot;20307&quot; value=&quot;367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4318</TotalTime>
  <Words>1612</Words>
  <Application>Microsoft Office PowerPoint</Application>
  <PresentationFormat>Affichage à l'écran (4:3)</PresentationFormat>
  <Paragraphs>400</Paragraphs>
  <Slides>82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83" baseType="lpstr">
      <vt:lpstr>Opulent</vt:lpstr>
      <vt:lpstr>Propedeutique anatomique </vt:lpstr>
      <vt:lpstr>Diapositive 2</vt:lpstr>
      <vt:lpstr>Plan du cours   </vt:lpstr>
      <vt:lpstr>Diapositive 4</vt:lpstr>
      <vt:lpstr>Diapositive 5</vt:lpstr>
      <vt:lpstr>Diapositive 6</vt:lpstr>
      <vt:lpstr>Diapositive 7</vt:lpstr>
      <vt:lpstr>Diapositive 8</vt:lpstr>
      <vt:lpstr>Diapositive 9</vt:lpstr>
      <vt:lpstr>Pyramide biologique </vt:lpstr>
      <vt:lpstr>Diapositive 11</vt:lpstr>
      <vt:lpstr>Programme de developpement </vt:lpstr>
      <vt:lpstr>DEFINITIONS </vt:lpstr>
      <vt:lpstr>Diapositive 14</vt:lpstr>
      <vt:lpstr>Diapositive 15</vt:lpstr>
      <vt:lpstr>Histoire de l’anatomie</vt:lpstr>
      <vt:lpstr>Diapositive 17</vt:lpstr>
      <vt:lpstr>Diapositive 18</vt:lpstr>
      <vt:lpstr>Diapositive 19</vt:lpstr>
      <vt:lpstr>Branches de l’anatomie humaine </vt:lpstr>
      <vt:lpstr>Diapositive 21</vt:lpstr>
      <vt:lpstr>Branches de l’anatomie humaine </vt:lpstr>
      <vt:lpstr>Branches de l’anatomie humaine </vt:lpstr>
      <vt:lpstr>Branches de l’anatomie humaine </vt:lpstr>
      <vt:lpstr>Branches de l’anatomie humaine </vt:lpstr>
      <vt:lpstr>Branches de l’anatomie humaine </vt:lpstr>
      <vt:lpstr>Organisation</vt:lpstr>
      <vt:lpstr>Organisation</vt:lpstr>
      <vt:lpstr>La vie de relation           vie vegetative </vt:lpstr>
      <vt:lpstr>APPAREIL DE LA VIE DE RELATION</vt:lpstr>
      <vt:lpstr>Appareil de la vie végétative</vt:lpstr>
      <vt:lpstr>Méthodes d’étude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LANGAGE ANATOMIQUE </vt:lpstr>
      <vt:lpstr>La Parisiensa nomina Anatomica </vt:lpstr>
      <vt:lpstr>Terminologie anatomique </vt:lpstr>
      <vt:lpstr>Position anatomique</vt:lpstr>
      <vt:lpstr>Diapositive 49</vt:lpstr>
      <vt:lpstr>Diapositive 50</vt:lpstr>
      <vt:lpstr>Diapositive 51</vt:lpstr>
      <vt:lpstr>Diapositive 52</vt:lpstr>
      <vt:lpstr>Axes anatomiques de référence 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Plans de référence</vt:lpstr>
      <vt:lpstr>Diapositive 61</vt:lpstr>
      <vt:lpstr>Diapositive 62</vt:lpstr>
      <vt:lpstr>Diapositive 63</vt:lpstr>
      <vt:lpstr>Diapositive 64</vt:lpstr>
      <vt:lpstr>Plans de référence</vt:lpstr>
      <vt:lpstr>Diapositive 66</vt:lpstr>
      <vt:lpstr>Diapositive 67</vt:lpstr>
      <vt:lpstr>Diapositive 68</vt:lpstr>
      <vt:lpstr>Diapositive 69</vt:lpstr>
      <vt:lpstr>Plans de référence</vt:lpstr>
      <vt:lpstr>Diapositive 71</vt:lpstr>
      <vt:lpstr>Diapositive 72</vt:lpstr>
      <vt:lpstr>Diapositive 73</vt:lpstr>
      <vt:lpstr>Termes de localisation</vt:lpstr>
      <vt:lpstr>Diapositive 75</vt:lpstr>
      <vt:lpstr>Diapositive 76</vt:lpstr>
      <vt:lpstr>Termes de localisation</vt:lpstr>
      <vt:lpstr>Diapositive 78</vt:lpstr>
      <vt:lpstr>Diapositive 79</vt:lpstr>
      <vt:lpstr>Termes composés </vt:lpstr>
      <vt:lpstr>Ce qu’IL FAUT SAVOIR …</vt:lpstr>
      <vt:lpstr>Diapositive 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Propedeutique anatomique</dc:title>
  <dc:creator>Boukerche</dc:creator>
  <cp:lastModifiedBy>OrdiService</cp:lastModifiedBy>
  <cp:revision>299</cp:revision>
  <dcterms:created xsi:type="dcterms:W3CDTF">2010-09-19T19:24:07Z</dcterms:created>
  <dcterms:modified xsi:type="dcterms:W3CDTF">2014-10-17T20:48:37Z</dcterms:modified>
</cp:coreProperties>
</file>